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9" r:id="rId3"/>
    <p:sldId id="286" r:id="rId4"/>
    <p:sldId id="287" r:id="rId5"/>
    <p:sldId id="279" r:id="rId6"/>
    <p:sldId id="288" r:id="rId7"/>
    <p:sldId id="27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162739-08AA-42B6-9026-892919774C41}" v="3723" dt="2025-10-23T20:25:11.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54"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othée Minard" userId="4dbf4b204a78cf83" providerId="LiveId" clId="{1797B0F9-2492-4FAB-82F9-1AD9CB27A195}"/>
    <pc:docChg chg="undo custSel addSld delSld modSld">
      <pc:chgData name="Timothée Minard" userId="4dbf4b204a78cf83" providerId="LiveId" clId="{1797B0F9-2492-4FAB-82F9-1AD9CB27A195}" dt="2025-10-23T20:30:17.699" v="5322" actId="20577"/>
      <pc:docMkLst>
        <pc:docMk/>
      </pc:docMkLst>
      <pc:sldChg chg="modSp mod">
        <pc:chgData name="Timothée Minard" userId="4dbf4b204a78cf83" providerId="LiveId" clId="{1797B0F9-2492-4FAB-82F9-1AD9CB27A195}" dt="2025-10-23T20:30:17.699" v="5322" actId="20577"/>
        <pc:sldMkLst>
          <pc:docMk/>
          <pc:sldMk cId="1742428872" sldId="260"/>
        </pc:sldMkLst>
        <pc:spChg chg="mod">
          <ac:chgData name="Timothée Minard" userId="4dbf4b204a78cf83" providerId="LiveId" clId="{1797B0F9-2492-4FAB-82F9-1AD9CB27A195}" dt="2025-10-23T16:47:49.238" v="4"/>
          <ac:spMkLst>
            <pc:docMk/>
            <pc:sldMk cId="1742428872" sldId="260"/>
            <ac:spMk id="2" creationId="{A7C883C8-A2B8-CAF4-DB18-0369D9DE2E97}"/>
          </ac:spMkLst>
        </pc:spChg>
        <pc:spChg chg="mod">
          <ac:chgData name="Timothée Minard" userId="4dbf4b204a78cf83" providerId="LiveId" clId="{1797B0F9-2492-4FAB-82F9-1AD9CB27A195}" dt="2025-10-23T20:30:17.699" v="5322" actId="20577"/>
          <ac:spMkLst>
            <pc:docMk/>
            <pc:sldMk cId="1742428872" sldId="260"/>
            <ac:spMk id="3" creationId="{A67E9884-771C-6C93-132C-FFB93F4608DA}"/>
          </ac:spMkLst>
        </pc:spChg>
      </pc:sldChg>
      <pc:sldChg chg="addSp delSp modSp mod modAnim">
        <pc:chgData name="Timothée Minard" userId="4dbf4b204a78cf83" providerId="LiveId" clId="{1797B0F9-2492-4FAB-82F9-1AD9CB27A195}" dt="2025-10-23T19:16:56.175" v="1063" actId="22"/>
        <pc:sldMkLst>
          <pc:docMk/>
          <pc:sldMk cId="696911727" sldId="269"/>
        </pc:sldMkLst>
        <pc:spChg chg="mod">
          <ac:chgData name="Timothée Minard" userId="4dbf4b204a78cf83" providerId="LiveId" clId="{1797B0F9-2492-4FAB-82F9-1AD9CB27A195}" dt="2025-10-23T16:58:40.277" v="55" actId="207"/>
          <ac:spMkLst>
            <pc:docMk/>
            <pc:sldMk cId="696911727" sldId="269"/>
            <ac:spMk id="2" creationId="{BE9E95B2-FF80-0FD8-3B7E-E6483361906C}"/>
          </ac:spMkLst>
        </pc:spChg>
        <pc:spChg chg="mod">
          <ac:chgData name="Timothée Minard" userId="4dbf4b204a78cf83" providerId="LiveId" clId="{1797B0F9-2492-4FAB-82F9-1AD9CB27A195}" dt="2025-10-23T19:13:53.742" v="1059" actId="12"/>
          <ac:spMkLst>
            <pc:docMk/>
            <pc:sldMk cId="696911727" sldId="269"/>
            <ac:spMk id="4" creationId="{5BCE7FC5-4EF5-BDB1-E558-79A7C27CAA7A}"/>
          </ac:spMkLst>
        </pc:spChg>
        <pc:spChg chg="add del">
          <ac:chgData name="Timothée Minard" userId="4dbf4b204a78cf83" providerId="LiveId" clId="{1797B0F9-2492-4FAB-82F9-1AD9CB27A195}" dt="2025-10-23T19:16:53.402" v="1061" actId="22"/>
          <ac:spMkLst>
            <pc:docMk/>
            <pc:sldMk cId="696911727" sldId="269"/>
            <ac:spMk id="5" creationId="{1FE94409-C83E-126B-C680-02172B546363}"/>
          </ac:spMkLst>
        </pc:spChg>
        <pc:spChg chg="add del">
          <ac:chgData name="Timothée Minard" userId="4dbf4b204a78cf83" providerId="LiveId" clId="{1797B0F9-2492-4FAB-82F9-1AD9CB27A195}" dt="2025-10-23T19:16:56.175" v="1063" actId="22"/>
          <ac:spMkLst>
            <pc:docMk/>
            <pc:sldMk cId="696911727" sldId="269"/>
            <ac:spMk id="7" creationId="{C71C6E60-D206-F4BF-741A-0CCFC29C9ADA}"/>
          </ac:spMkLst>
        </pc:spChg>
      </pc:sldChg>
      <pc:sldChg chg="modSp mod">
        <pc:chgData name="Timothée Minard" userId="4dbf4b204a78cf83" providerId="LiveId" clId="{1797B0F9-2492-4FAB-82F9-1AD9CB27A195}" dt="2025-10-23T20:27:23.126" v="5320" actId="20577"/>
        <pc:sldMkLst>
          <pc:docMk/>
          <pc:sldMk cId="1140830627" sldId="274"/>
        </pc:sldMkLst>
        <pc:spChg chg="mod">
          <ac:chgData name="Timothée Minard" userId="4dbf4b204a78cf83" providerId="LiveId" clId="{1797B0F9-2492-4FAB-82F9-1AD9CB27A195}" dt="2025-10-23T20:17:12.756" v="3843" actId="20577"/>
          <ac:spMkLst>
            <pc:docMk/>
            <pc:sldMk cId="1140830627" sldId="274"/>
            <ac:spMk id="2" creationId="{5E9515BB-2B9B-124F-3FFE-76C25DC60E6F}"/>
          </ac:spMkLst>
        </pc:spChg>
        <pc:spChg chg="mod">
          <ac:chgData name="Timothée Minard" userId="4dbf4b204a78cf83" providerId="LiveId" clId="{1797B0F9-2492-4FAB-82F9-1AD9CB27A195}" dt="2025-10-23T20:27:23.126" v="5320" actId="20577"/>
          <ac:spMkLst>
            <pc:docMk/>
            <pc:sldMk cId="1140830627" sldId="274"/>
            <ac:spMk id="4" creationId="{F8DB7C15-6432-BF1F-7A53-E7FA77716131}"/>
          </ac:spMkLst>
        </pc:spChg>
      </pc:sldChg>
      <pc:sldChg chg="modSp mod modAnim">
        <pc:chgData name="Timothée Minard" userId="4dbf4b204a78cf83" providerId="LiveId" clId="{1797B0F9-2492-4FAB-82F9-1AD9CB27A195}" dt="2025-10-23T20:09:15.444" v="3328" actId="20577"/>
        <pc:sldMkLst>
          <pc:docMk/>
          <pc:sldMk cId="2238753971" sldId="279"/>
        </pc:sldMkLst>
        <pc:spChg chg="mod">
          <ac:chgData name="Timothée Minard" userId="4dbf4b204a78cf83" providerId="LiveId" clId="{1797B0F9-2492-4FAB-82F9-1AD9CB27A195}" dt="2025-10-23T19:36:28.103" v="2467" actId="207"/>
          <ac:spMkLst>
            <pc:docMk/>
            <pc:sldMk cId="2238753971" sldId="279"/>
            <ac:spMk id="2" creationId="{18910754-D1B7-8738-392B-D3FE1ACCC1A8}"/>
          </ac:spMkLst>
        </pc:spChg>
        <pc:spChg chg="mod">
          <ac:chgData name="Timothée Minard" userId="4dbf4b204a78cf83" providerId="LiveId" clId="{1797B0F9-2492-4FAB-82F9-1AD9CB27A195}" dt="2025-10-23T20:09:15.444" v="3328" actId="20577"/>
          <ac:spMkLst>
            <pc:docMk/>
            <pc:sldMk cId="2238753971" sldId="279"/>
            <ac:spMk id="4" creationId="{3E6AE37F-1ED4-F57E-2ED8-56B36CC77642}"/>
          </ac:spMkLst>
        </pc:spChg>
      </pc:sldChg>
      <pc:sldChg chg="del">
        <pc:chgData name="Timothée Minard" userId="4dbf4b204a78cf83" providerId="LiveId" clId="{1797B0F9-2492-4FAB-82F9-1AD9CB27A195}" dt="2025-10-23T20:09:26.284" v="3329" actId="47"/>
        <pc:sldMkLst>
          <pc:docMk/>
          <pc:sldMk cId="1242959534" sldId="280"/>
        </pc:sldMkLst>
      </pc:sldChg>
      <pc:sldChg chg="modSp del mod">
        <pc:chgData name="Timothée Minard" userId="4dbf4b204a78cf83" providerId="LiveId" clId="{1797B0F9-2492-4FAB-82F9-1AD9CB27A195}" dt="2025-10-23T16:58:19.622" v="8" actId="47"/>
        <pc:sldMkLst>
          <pc:docMk/>
          <pc:sldMk cId="479585341" sldId="281"/>
        </pc:sldMkLst>
        <pc:spChg chg="mod">
          <ac:chgData name="Timothée Minard" userId="4dbf4b204a78cf83" providerId="LiveId" clId="{1797B0F9-2492-4FAB-82F9-1AD9CB27A195}" dt="2025-10-23T16:58:17.397" v="7" actId="6549"/>
          <ac:spMkLst>
            <pc:docMk/>
            <pc:sldMk cId="479585341" sldId="281"/>
            <ac:spMk id="2" creationId="{CCB5C7DF-6EA9-86A8-6896-2FF494A98625}"/>
          </ac:spMkLst>
        </pc:spChg>
      </pc:sldChg>
      <pc:sldChg chg="del">
        <pc:chgData name="Timothée Minard" userId="4dbf4b204a78cf83" providerId="LiveId" clId="{1797B0F9-2492-4FAB-82F9-1AD9CB27A195}" dt="2025-10-23T16:58:20.644" v="9" actId="47"/>
        <pc:sldMkLst>
          <pc:docMk/>
          <pc:sldMk cId="2611001380" sldId="282"/>
        </pc:sldMkLst>
      </pc:sldChg>
      <pc:sldChg chg="del">
        <pc:chgData name="Timothée Minard" userId="4dbf4b204a78cf83" providerId="LiveId" clId="{1797B0F9-2492-4FAB-82F9-1AD9CB27A195}" dt="2025-10-23T19:36:03.391" v="2410" actId="47"/>
        <pc:sldMkLst>
          <pc:docMk/>
          <pc:sldMk cId="3762244430" sldId="283"/>
        </pc:sldMkLst>
      </pc:sldChg>
      <pc:sldChg chg="del">
        <pc:chgData name="Timothée Minard" userId="4dbf4b204a78cf83" providerId="LiveId" clId="{1797B0F9-2492-4FAB-82F9-1AD9CB27A195}" dt="2025-10-23T19:36:06.993" v="2411" actId="47"/>
        <pc:sldMkLst>
          <pc:docMk/>
          <pc:sldMk cId="3637203349" sldId="284"/>
        </pc:sldMkLst>
      </pc:sldChg>
      <pc:sldChg chg="del">
        <pc:chgData name="Timothée Minard" userId="4dbf4b204a78cf83" providerId="LiveId" clId="{1797B0F9-2492-4FAB-82F9-1AD9CB27A195}" dt="2025-10-23T20:09:27.651" v="3330" actId="47"/>
        <pc:sldMkLst>
          <pc:docMk/>
          <pc:sldMk cId="3657797909" sldId="285"/>
        </pc:sldMkLst>
      </pc:sldChg>
      <pc:sldChg chg="modSp add mod modAnim">
        <pc:chgData name="Timothée Minard" userId="4dbf4b204a78cf83" providerId="LiveId" clId="{1797B0F9-2492-4FAB-82F9-1AD9CB27A195}" dt="2025-10-23T19:26:36.574" v="2022" actId="20577"/>
        <pc:sldMkLst>
          <pc:docMk/>
          <pc:sldMk cId="145639148" sldId="286"/>
        </pc:sldMkLst>
        <pc:spChg chg="mod">
          <ac:chgData name="Timothée Minard" userId="4dbf4b204a78cf83" providerId="LiveId" clId="{1797B0F9-2492-4FAB-82F9-1AD9CB27A195}" dt="2025-10-23T19:26:36.574" v="2022" actId="20577"/>
          <ac:spMkLst>
            <pc:docMk/>
            <pc:sldMk cId="145639148" sldId="286"/>
            <ac:spMk id="4" creationId="{245E2077-3A00-62FF-7CF3-7B63E853B76A}"/>
          </ac:spMkLst>
        </pc:spChg>
      </pc:sldChg>
      <pc:sldChg chg="modSp add mod modAnim">
        <pc:chgData name="Timothée Minard" userId="4dbf4b204a78cf83" providerId="LiveId" clId="{1797B0F9-2492-4FAB-82F9-1AD9CB27A195}" dt="2025-10-23T19:35:00.598" v="2409"/>
        <pc:sldMkLst>
          <pc:docMk/>
          <pc:sldMk cId="2162027774" sldId="287"/>
        </pc:sldMkLst>
        <pc:spChg chg="mod">
          <ac:chgData name="Timothée Minard" userId="4dbf4b204a78cf83" providerId="LiveId" clId="{1797B0F9-2492-4FAB-82F9-1AD9CB27A195}" dt="2025-10-23T19:34:46.489" v="2407" actId="403"/>
          <ac:spMkLst>
            <pc:docMk/>
            <pc:sldMk cId="2162027774" sldId="287"/>
            <ac:spMk id="4" creationId="{9C9BE643-0AC0-B6D6-EF32-772238799138}"/>
          </ac:spMkLst>
        </pc:spChg>
      </pc:sldChg>
      <pc:sldChg chg="modSp add modAnim">
        <pc:chgData name="Timothée Minard" userId="4dbf4b204a78cf83" providerId="LiveId" clId="{1797B0F9-2492-4FAB-82F9-1AD9CB27A195}" dt="2025-10-23T20:15:19.886" v="3839" actId="207"/>
        <pc:sldMkLst>
          <pc:docMk/>
          <pc:sldMk cId="935085872" sldId="288"/>
        </pc:sldMkLst>
        <pc:spChg chg="mod">
          <ac:chgData name="Timothée Minard" userId="4dbf4b204a78cf83" providerId="LiveId" clId="{1797B0F9-2492-4FAB-82F9-1AD9CB27A195}" dt="2025-10-23T20:15:19.886" v="3839" actId="207"/>
          <ac:spMkLst>
            <pc:docMk/>
            <pc:sldMk cId="935085872" sldId="288"/>
            <ac:spMk id="4" creationId="{57E4D7BD-EADC-9569-A928-D12CC08061C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313D059B-E992-46EA-A2BC-130AA3E4798F}" type="datetimeFigureOut">
              <a:rPr lang="fr-FR" smtClean="0"/>
              <a:t>23/10/2025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149337083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3D059B-E992-46EA-A2BC-130AA3E4798F}" type="datetimeFigureOut">
              <a:rPr lang="fr-FR" smtClean="0"/>
              <a:t>23/10/2025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1887797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13D059B-E992-46EA-A2BC-130AA3E4798F}" type="datetimeFigureOut">
              <a:rPr lang="fr-FR" smtClean="0"/>
              <a:t>23/10/2025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4212354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13D059B-E992-46EA-A2BC-130AA3E4798F}" type="datetimeFigureOut">
              <a:rPr lang="fr-FR" smtClean="0"/>
              <a:t>23/10/2025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209619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313D059B-E992-46EA-A2BC-130AA3E4798F}" type="datetimeFigureOut">
              <a:rPr lang="fr-FR" smtClean="0"/>
              <a:t>23/10/2025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27637803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313D059B-E992-46EA-A2BC-130AA3E4798F}" type="datetimeFigureOut">
              <a:rPr lang="fr-FR" smtClean="0"/>
              <a:t>23/10/2025</a:t>
            </a:fld>
            <a:endParaRPr lang="fr-FR"/>
          </a:p>
        </p:txBody>
      </p:sp>
      <p:sp>
        <p:nvSpPr>
          <p:cNvPr id="9" name="Footer Placeholder 8"/>
          <p:cNvSpPr>
            <a:spLocks noGrp="1"/>
          </p:cNvSpPr>
          <p:nvPr>
            <p:ph type="ftr" sz="quarter" idx="11"/>
          </p:nvPr>
        </p:nvSpPr>
        <p:spPr/>
        <p:txBody>
          <a:bodyPr/>
          <a:lstStyle/>
          <a:p>
            <a:endParaRPr lang="fr-FR"/>
          </a:p>
        </p:txBody>
      </p:sp>
      <p:sp>
        <p:nvSpPr>
          <p:cNvPr id="10" name="Slide Number Placeholder 9"/>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84249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313D059B-E992-46EA-A2BC-130AA3E4798F}" type="datetimeFigureOut">
              <a:rPr lang="fr-FR" smtClean="0"/>
              <a:t>23/10/2025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891A35F-76E9-4A99-89A4-0063A783B048}"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397570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13D059B-E992-46EA-A2BC-130AA3E4798F}" type="datetimeFigureOut">
              <a:rPr lang="fr-FR" smtClean="0"/>
              <a:t>23/10/2025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2298894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D059B-E992-46EA-A2BC-130AA3E4798F}" type="datetimeFigureOut">
              <a:rPr lang="fr-FR" smtClean="0"/>
              <a:t>23/10/2025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2946606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9" name="Date Placeholder 8"/>
          <p:cNvSpPr>
            <a:spLocks noGrp="1"/>
          </p:cNvSpPr>
          <p:nvPr>
            <p:ph type="dt" sz="half" idx="10"/>
          </p:nvPr>
        </p:nvSpPr>
        <p:spPr/>
        <p:txBody>
          <a:bodyPr/>
          <a:lstStyle/>
          <a:p>
            <a:fld id="{313D059B-E992-46EA-A2BC-130AA3E4798F}" type="datetimeFigureOut">
              <a:rPr lang="fr-FR" smtClean="0"/>
              <a:t>23/10/2025</a:t>
            </a:fld>
            <a:endParaRPr lang="fr-F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r-FR"/>
          </a:p>
        </p:txBody>
      </p:sp>
      <p:sp>
        <p:nvSpPr>
          <p:cNvPr id="11" name="Slide Number Placeholder 10"/>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38988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13D059B-E992-46EA-A2BC-130AA3E4798F}" type="datetimeFigureOut">
              <a:rPr lang="fr-FR" smtClean="0"/>
              <a:t>23/10/2025</a:t>
            </a:fld>
            <a:endParaRPr lang="fr-F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r-FR"/>
          </a:p>
        </p:txBody>
      </p:sp>
      <p:sp>
        <p:nvSpPr>
          <p:cNvPr id="10" name="Slide Number Placeholder 9"/>
          <p:cNvSpPr>
            <a:spLocks noGrp="1"/>
          </p:cNvSpPr>
          <p:nvPr>
            <p:ph type="sldNum" sz="quarter" idx="12"/>
          </p:nvPr>
        </p:nvSpPr>
        <p:spPr/>
        <p:txBody>
          <a:bodyPr/>
          <a:lstStyle/>
          <a:p>
            <a:fld id="{C891A35F-76E9-4A99-89A4-0063A783B048}" type="slidenum">
              <a:rPr lang="fr-FR" smtClean="0"/>
              <a:t>‹N°›</a:t>
            </a:fld>
            <a:endParaRPr lang="fr-FR"/>
          </a:p>
        </p:txBody>
      </p:sp>
    </p:spTree>
    <p:extLst>
      <p:ext uri="{BB962C8B-B14F-4D97-AF65-F5344CB8AC3E}">
        <p14:creationId xmlns:p14="http://schemas.microsoft.com/office/powerpoint/2010/main" val="39068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13D059B-E992-46EA-A2BC-130AA3E4798F}" type="datetimeFigureOut">
              <a:rPr lang="fr-FR" smtClean="0"/>
              <a:t>23/10/2025</a:t>
            </a:fld>
            <a:endParaRPr lang="fr-F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fr-F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C891A35F-76E9-4A99-89A4-0063A783B048}" type="slidenum">
              <a:rPr lang="fr-FR" smtClean="0"/>
              <a:t>‹N°›</a:t>
            </a:fld>
            <a:endParaRPr lang="fr-FR"/>
          </a:p>
        </p:txBody>
      </p:sp>
    </p:spTree>
    <p:extLst>
      <p:ext uri="{BB962C8B-B14F-4D97-AF65-F5344CB8AC3E}">
        <p14:creationId xmlns:p14="http://schemas.microsoft.com/office/powerpoint/2010/main" val="1526242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4AE58-C5D9-F921-EB9C-955F7B63678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7C883C8-A2B8-CAF4-DB18-0369D9DE2E97}"/>
              </a:ext>
            </a:extLst>
          </p:cNvPr>
          <p:cNvSpPr>
            <a:spLocks noGrp="1"/>
          </p:cNvSpPr>
          <p:nvPr>
            <p:ph type="ctrTitle"/>
          </p:nvPr>
        </p:nvSpPr>
        <p:spPr>
          <a:xfrm>
            <a:off x="1600200" y="1612900"/>
            <a:ext cx="8991600" cy="2419764"/>
          </a:xfrm>
        </p:spPr>
        <p:txBody>
          <a:bodyPr>
            <a:normAutofit fontScale="90000"/>
          </a:bodyPr>
          <a:lstStyle/>
          <a:p>
            <a:r>
              <a:rPr lang="fr-FR" sz="6000" dirty="0"/>
              <a:t>Discerner et accompagner les vocations</a:t>
            </a:r>
          </a:p>
        </p:txBody>
      </p:sp>
      <p:sp>
        <p:nvSpPr>
          <p:cNvPr id="3" name="Sous-titre 2">
            <a:extLst>
              <a:ext uri="{FF2B5EF4-FFF2-40B4-BE49-F238E27FC236}">
                <a16:creationId xmlns:a16="http://schemas.microsoft.com/office/drawing/2014/main" id="{A67E9884-771C-6C93-132C-FFB93F4608DA}"/>
              </a:ext>
            </a:extLst>
          </p:cNvPr>
          <p:cNvSpPr>
            <a:spLocks noGrp="1"/>
          </p:cNvSpPr>
          <p:nvPr>
            <p:ph type="subTitle" idx="1"/>
          </p:nvPr>
        </p:nvSpPr>
        <p:spPr>
          <a:xfrm>
            <a:off x="2695194" y="4352544"/>
            <a:ext cx="6801612" cy="1733624"/>
          </a:xfrm>
        </p:spPr>
        <p:txBody>
          <a:bodyPr>
            <a:normAutofit fontScale="77500" lnSpcReduction="20000"/>
          </a:bodyPr>
          <a:lstStyle/>
          <a:p>
            <a:r>
              <a:rPr lang="fr-FR" sz="6700" dirty="0"/>
              <a:t>4</a:t>
            </a:r>
            <a:r>
              <a:rPr lang="fr-FR" sz="6700" baseline="30000"/>
              <a:t>e</a:t>
            </a:r>
            <a:r>
              <a:rPr lang="fr-FR" sz="6700"/>
              <a:t> </a:t>
            </a:r>
            <a:r>
              <a:rPr lang="fr-FR" sz="6700" dirty="0"/>
              <a:t>session</a:t>
            </a:r>
          </a:p>
          <a:p>
            <a:r>
              <a:rPr lang="fr-FR" sz="3600" dirty="0"/>
              <a:t>Séminaire PSP </a:t>
            </a:r>
          </a:p>
          <a:p>
            <a:r>
              <a:rPr lang="fr-FR" sz="3600" dirty="0"/>
              <a:t>20-24 octobre 2025</a:t>
            </a:r>
          </a:p>
        </p:txBody>
      </p:sp>
    </p:spTree>
    <p:extLst>
      <p:ext uri="{BB962C8B-B14F-4D97-AF65-F5344CB8AC3E}">
        <p14:creationId xmlns:p14="http://schemas.microsoft.com/office/powerpoint/2010/main" val="1742428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3349D-2A5A-F4D3-D34C-CF2E65A41B2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E9E95B2-FF80-0FD8-3B7E-E6483361906C}"/>
              </a:ext>
            </a:extLst>
          </p:cNvPr>
          <p:cNvSpPr>
            <a:spLocks noGrp="1"/>
          </p:cNvSpPr>
          <p:nvPr>
            <p:ph type="title"/>
          </p:nvPr>
        </p:nvSpPr>
        <p:spPr>
          <a:xfrm>
            <a:off x="1949196" y="413274"/>
            <a:ext cx="9226804" cy="1188720"/>
          </a:xfrm>
        </p:spPr>
        <p:txBody>
          <a:bodyPr>
            <a:normAutofit fontScale="90000"/>
          </a:bodyPr>
          <a:lstStyle/>
          <a:p>
            <a:r>
              <a:rPr lang="fr-FR" sz="3100" dirty="0">
                <a:solidFill>
                  <a:schemeClr val="tx1"/>
                </a:solidFill>
              </a:rPr>
              <a:t>Accompagner</a:t>
            </a:r>
            <a:r>
              <a:rPr lang="fr-FR" sz="3100" b="1" dirty="0">
                <a:solidFill>
                  <a:schemeClr val="accent2"/>
                </a:solidFill>
              </a:rPr>
              <a:t> le discernement des vocations</a:t>
            </a:r>
            <a:endParaRPr lang="fr-FR" b="1" dirty="0">
              <a:solidFill>
                <a:schemeClr val="tx1"/>
              </a:solidFill>
            </a:endParaRPr>
          </a:p>
        </p:txBody>
      </p:sp>
      <p:pic>
        <p:nvPicPr>
          <p:cNvPr id="8" name="Graphique 7" descr="Badge 1 avec un remplissage uni">
            <a:extLst>
              <a:ext uri="{FF2B5EF4-FFF2-40B4-BE49-F238E27FC236}">
                <a16:creationId xmlns:a16="http://schemas.microsoft.com/office/drawing/2014/main" id="{2DB42DAF-426C-39AB-C5BC-CC29D35FA38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2600" y="472620"/>
            <a:ext cx="1070029" cy="1070029"/>
          </a:xfrm>
          <a:prstGeom prst="rect">
            <a:avLst/>
          </a:prstGeom>
        </p:spPr>
      </p:pic>
      <p:sp>
        <p:nvSpPr>
          <p:cNvPr id="4" name="ZoneTexte 3">
            <a:extLst>
              <a:ext uri="{FF2B5EF4-FFF2-40B4-BE49-F238E27FC236}">
                <a16:creationId xmlns:a16="http://schemas.microsoft.com/office/drawing/2014/main" id="{5BCE7FC5-4EF5-BDB1-E558-79A7C27CAA7A}"/>
              </a:ext>
            </a:extLst>
          </p:cNvPr>
          <p:cNvSpPr txBox="1"/>
          <p:nvPr/>
        </p:nvSpPr>
        <p:spPr>
          <a:xfrm>
            <a:off x="194603" y="1601994"/>
            <a:ext cx="11997397" cy="5324535"/>
          </a:xfrm>
          <a:prstGeom prst="rect">
            <a:avLst/>
          </a:prstGeom>
          <a:noFill/>
        </p:spPr>
        <p:txBody>
          <a:bodyPr wrap="square" rtlCol="0">
            <a:spAutoFit/>
          </a:bodyPr>
          <a:lstStyle/>
          <a:p>
            <a:r>
              <a:rPr lang="fr-FR" sz="3200" b="1" dirty="0">
                <a:solidFill>
                  <a:schemeClr val="accent2"/>
                </a:solidFill>
              </a:rPr>
              <a:t>Discerner et encourager les possibles vocations</a:t>
            </a:r>
          </a:p>
          <a:p>
            <a:r>
              <a:rPr lang="fr-FR" sz="2800" i="1" dirty="0"/>
              <a:t>Quels </a:t>
            </a:r>
            <a:r>
              <a:rPr lang="fr-FR" sz="2800" b="1" i="1" dirty="0">
                <a:solidFill>
                  <a:schemeClr val="accent2"/>
                </a:solidFill>
              </a:rPr>
              <a:t>critères </a:t>
            </a:r>
            <a:r>
              <a:rPr lang="fr-FR" sz="2800" i="1" dirty="0"/>
              <a:t>ont permis à Paul de discerner </a:t>
            </a:r>
            <a:r>
              <a:rPr lang="fr-FR" sz="2800" b="1" i="1" dirty="0"/>
              <a:t>la vocation de Timothée </a:t>
            </a:r>
            <a:r>
              <a:rPr lang="fr-FR" sz="2800" i="1" dirty="0"/>
              <a:t>?</a:t>
            </a:r>
            <a:endParaRPr lang="fr-FR" sz="2800" b="1" i="1" dirty="0"/>
          </a:p>
          <a:p>
            <a:pPr marL="914400" lvl="1" indent="-457200">
              <a:buFont typeface="Wingdings" panose="05000000000000000000" pitchFamily="2" charset="2"/>
              <a:buChar char="ü"/>
            </a:pPr>
            <a:r>
              <a:rPr lang="fr-FR" sz="2800" dirty="0">
                <a:solidFill>
                  <a:schemeClr val="accent2"/>
                </a:solidFill>
              </a:rPr>
              <a:t>L’éducation et l’arrière-plan</a:t>
            </a:r>
            <a:r>
              <a:rPr lang="fr-FR" sz="2800" dirty="0"/>
              <a:t> de Timothée :  </a:t>
            </a:r>
            <a:r>
              <a:rPr lang="fr-FR" sz="2800" dirty="0" err="1"/>
              <a:t>Ac</a:t>
            </a:r>
            <a:r>
              <a:rPr lang="fr-FR" sz="2800" dirty="0"/>
              <a:t> 16.1-3 ; 2 Tm 1.5 ; 3.14-15</a:t>
            </a:r>
          </a:p>
          <a:p>
            <a:pPr marL="1257300" lvl="2" indent="-342900">
              <a:buFont typeface="Arial" panose="020B0604020202020204" pitchFamily="34" charset="0"/>
              <a:buChar char="•"/>
            </a:pPr>
            <a:r>
              <a:rPr lang="fr-FR" sz="2800" dirty="0"/>
              <a:t>Une éducation juive (ancrée dans les Écritures) et une éducation grecque</a:t>
            </a:r>
          </a:p>
          <a:p>
            <a:pPr marL="1257300" lvl="2" indent="-342900">
              <a:buFont typeface="Arial" panose="020B0604020202020204" pitchFamily="34" charset="0"/>
              <a:buChar char="•"/>
            </a:pPr>
            <a:r>
              <a:rPr lang="fr-FR" sz="2800" dirty="0"/>
              <a:t>La vocation au ministère prend racine dans l’appel à la vie du créateur</a:t>
            </a:r>
          </a:p>
          <a:p>
            <a:pPr marL="914400" lvl="1" indent="-457200">
              <a:buFont typeface="Wingdings" panose="05000000000000000000" pitchFamily="2" charset="2"/>
              <a:buChar char="ü"/>
            </a:pPr>
            <a:r>
              <a:rPr lang="fr-FR" sz="2800" dirty="0"/>
              <a:t>Sa </a:t>
            </a:r>
            <a:r>
              <a:rPr lang="fr-FR" sz="2800" dirty="0">
                <a:solidFill>
                  <a:schemeClr val="accent2"/>
                </a:solidFill>
              </a:rPr>
              <a:t>bonne réputation</a:t>
            </a:r>
            <a:r>
              <a:rPr lang="fr-FR" sz="2800" dirty="0"/>
              <a:t> et ses </a:t>
            </a:r>
            <a:r>
              <a:rPr lang="fr-FR" sz="2800" dirty="0">
                <a:solidFill>
                  <a:schemeClr val="accent2"/>
                </a:solidFill>
              </a:rPr>
              <a:t>qualités morales </a:t>
            </a:r>
            <a:r>
              <a:rPr lang="fr-FR" sz="2800" dirty="0"/>
              <a:t>: </a:t>
            </a:r>
            <a:r>
              <a:rPr lang="fr-FR" sz="2800" dirty="0" err="1"/>
              <a:t>Ac</a:t>
            </a:r>
            <a:r>
              <a:rPr lang="fr-FR" sz="2800" dirty="0"/>
              <a:t> 16.2 ; 2 Tm 3.10-11 ; Ph2.19-23 ; voir aussi les critères pour le choix des anciens</a:t>
            </a:r>
          </a:p>
          <a:p>
            <a:pPr marL="1257300" lvl="2" indent="-342900">
              <a:buFont typeface="Arial" panose="020B0604020202020204" pitchFamily="34" charset="0"/>
              <a:buChar char="•"/>
            </a:pPr>
            <a:r>
              <a:rPr lang="fr-FR" sz="2800" dirty="0"/>
              <a:t>L’importance du « cœur » et du « caractère »</a:t>
            </a:r>
          </a:p>
          <a:p>
            <a:pPr marL="914400" lvl="1" indent="-457200">
              <a:buFont typeface="Wingdings" panose="05000000000000000000" pitchFamily="2" charset="2"/>
              <a:buChar char="ü"/>
            </a:pPr>
            <a:r>
              <a:rPr lang="fr-FR" sz="2800" dirty="0"/>
              <a:t>Le « </a:t>
            </a:r>
            <a:r>
              <a:rPr lang="fr-FR" sz="2800" dirty="0">
                <a:solidFill>
                  <a:schemeClr val="accent2"/>
                </a:solidFill>
              </a:rPr>
              <a:t>don de la grâce </a:t>
            </a:r>
            <a:r>
              <a:rPr lang="fr-FR" sz="2800" i="1" dirty="0">
                <a:solidFill>
                  <a:schemeClr val="accent2"/>
                </a:solidFill>
              </a:rPr>
              <a:t>(</a:t>
            </a:r>
            <a:r>
              <a:rPr lang="fr-FR" sz="2800" i="1" dirty="0" err="1">
                <a:solidFill>
                  <a:schemeClr val="accent2"/>
                </a:solidFill>
              </a:rPr>
              <a:t>charisma</a:t>
            </a:r>
            <a:r>
              <a:rPr lang="fr-FR" sz="2800" i="1" dirty="0">
                <a:solidFill>
                  <a:schemeClr val="accent2"/>
                </a:solidFill>
              </a:rPr>
              <a:t>) </a:t>
            </a:r>
            <a:r>
              <a:rPr lang="fr-FR" sz="2800" i="1" dirty="0"/>
              <a:t>» </a:t>
            </a:r>
            <a:r>
              <a:rPr lang="fr-FR" sz="2800" dirty="0"/>
              <a:t>reçu de Dieu : 1 Tm 4.13-15 ; 2 Tm 1.6</a:t>
            </a:r>
          </a:p>
          <a:p>
            <a:pPr marL="1257300" lvl="2" indent="-342900">
              <a:buFont typeface="Arial" panose="020B0604020202020204" pitchFamily="34" charset="0"/>
              <a:buChar char="•"/>
            </a:pPr>
            <a:r>
              <a:rPr lang="fr-FR" sz="2800" dirty="0"/>
              <a:t>Cela peut se discerner par des paroles prophétiques, mais surtout dans la mise en œuvre du don au sein de l’Eglise</a:t>
            </a:r>
          </a:p>
          <a:p>
            <a:pPr marL="914400" lvl="1" indent="-457200">
              <a:buFont typeface="Wingdings" panose="05000000000000000000" pitchFamily="2" charset="2"/>
              <a:buChar char="ü"/>
            </a:pPr>
            <a:r>
              <a:rPr lang="fr-FR" sz="2800" dirty="0"/>
              <a:t>La </a:t>
            </a:r>
            <a:r>
              <a:rPr lang="fr-FR" sz="2800" dirty="0">
                <a:solidFill>
                  <a:schemeClr val="accent2"/>
                </a:solidFill>
              </a:rPr>
              <a:t>fidélité</a:t>
            </a:r>
            <a:r>
              <a:rPr lang="fr-FR" sz="2800" dirty="0"/>
              <a:t> dans le service : 2 Tm 3.10-11 ; le contre-exemple de Jean-Marc</a:t>
            </a:r>
          </a:p>
        </p:txBody>
      </p:sp>
    </p:spTree>
    <p:extLst>
      <p:ext uri="{BB962C8B-B14F-4D97-AF65-F5344CB8AC3E}">
        <p14:creationId xmlns:p14="http://schemas.microsoft.com/office/powerpoint/2010/main" val="696911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ADCBE-4A8E-FFBC-D339-2E63F6C100B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33EFDB7-7DE7-9BC1-856F-E5751B71BA41}"/>
              </a:ext>
            </a:extLst>
          </p:cNvPr>
          <p:cNvSpPr>
            <a:spLocks noGrp="1"/>
          </p:cNvSpPr>
          <p:nvPr>
            <p:ph type="title"/>
          </p:nvPr>
        </p:nvSpPr>
        <p:spPr>
          <a:xfrm>
            <a:off x="1949196" y="413274"/>
            <a:ext cx="9226804" cy="1188720"/>
          </a:xfrm>
        </p:spPr>
        <p:txBody>
          <a:bodyPr>
            <a:normAutofit fontScale="90000"/>
          </a:bodyPr>
          <a:lstStyle/>
          <a:p>
            <a:r>
              <a:rPr lang="fr-FR" sz="3100" dirty="0">
                <a:solidFill>
                  <a:schemeClr val="tx1"/>
                </a:solidFill>
              </a:rPr>
              <a:t>Accompagner</a:t>
            </a:r>
            <a:r>
              <a:rPr lang="fr-FR" sz="3100" b="1" dirty="0">
                <a:solidFill>
                  <a:schemeClr val="accent2"/>
                </a:solidFill>
              </a:rPr>
              <a:t> le discernement des vocations</a:t>
            </a:r>
            <a:endParaRPr lang="fr-FR" b="1" dirty="0">
              <a:solidFill>
                <a:schemeClr val="tx1"/>
              </a:solidFill>
            </a:endParaRPr>
          </a:p>
        </p:txBody>
      </p:sp>
      <p:pic>
        <p:nvPicPr>
          <p:cNvPr id="8" name="Graphique 7" descr="Badge 1 avec un remplissage uni">
            <a:extLst>
              <a:ext uri="{FF2B5EF4-FFF2-40B4-BE49-F238E27FC236}">
                <a16:creationId xmlns:a16="http://schemas.microsoft.com/office/drawing/2014/main" id="{E5EB9067-73CB-D71A-D303-1744881113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2600" y="472620"/>
            <a:ext cx="1070029" cy="1070029"/>
          </a:xfrm>
          <a:prstGeom prst="rect">
            <a:avLst/>
          </a:prstGeom>
        </p:spPr>
      </p:pic>
      <p:sp>
        <p:nvSpPr>
          <p:cNvPr id="4" name="ZoneTexte 3">
            <a:extLst>
              <a:ext uri="{FF2B5EF4-FFF2-40B4-BE49-F238E27FC236}">
                <a16:creationId xmlns:a16="http://schemas.microsoft.com/office/drawing/2014/main" id="{245E2077-3A00-62FF-7CF3-7B63E853B76A}"/>
              </a:ext>
            </a:extLst>
          </p:cNvPr>
          <p:cNvSpPr txBox="1"/>
          <p:nvPr/>
        </p:nvSpPr>
        <p:spPr>
          <a:xfrm>
            <a:off x="1" y="1601994"/>
            <a:ext cx="12192000" cy="5078313"/>
          </a:xfrm>
          <a:prstGeom prst="rect">
            <a:avLst/>
          </a:prstGeom>
          <a:noFill/>
        </p:spPr>
        <p:txBody>
          <a:bodyPr wrap="square" rtlCol="0">
            <a:spAutoFit/>
          </a:bodyPr>
          <a:lstStyle/>
          <a:p>
            <a:r>
              <a:rPr lang="fr-FR" sz="3200" b="1" dirty="0">
                <a:solidFill>
                  <a:schemeClr val="accent2"/>
                </a:solidFill>
              </a:rPr>
              <a:t>Aider les appelés à discerner les contours de leur vocation</a:t>
            </a:r>
          </a:p>
          <a:p>
            <a:pPr marL="457200" indent="-457200">
              <a:buFont typeface="Wingdings" panose="05000000000000000000" pitchFamily="2" charset="2"/>
              <a:buChar char="ü"/>
            </a:pPr>
            <a:r>
              <a:rPr lang="fr-FR" sz="2800" dirty="0">
                <a:solidFill>
                  <a:schemeClr val="accent2"/>
                </a:solidFill>
              </a:rPr>
              <a:t>Comment Dieu l’a-t-il créé et l’a-t-il fait cheminer jusque-là ?</a:t>
            </a:r>
          </a:p>
          <a:p>
            <a:pPr marL="914400" lvl="1" indent="-457200">
              <a:buFont typeface="Wingdings" panose="05000000000000000000" pitchFamily="2" charset="2"/>
              <a:buChar char="§"/>
            </a:pPr>
            <a:r>
              <a:rPr lang="fr-FR" sz="2600" dirty="0"/>
              <a:t>Identité et traits positifs de caractère</a:t>
            </a:r>
          </a:p>
          <a:p>
            <a:pPr marL="914400" lvl="1" indent="-457200">
              <a:buFont typeface="Wingdings" panose="05000000000000000000" pitchFamily="2" charset="2"/>
              <a:buChar char="§"/>
            </a:pPr>
            <a:r>
              <a:rPr lang="fr-FR" sz="2600" dirty="0"/>
              <a:t>Education, formation, cheminement…</a:t>
            </a:r>
          </a:p>
          <a:p>
            <a:pPr marL="914400" lvl="1" indent="-457200">
              <a:buFont typeface="Wingdings" panose="05000000000000000000" pitchFamily="2" charset="2"/>
              <a:buChar char="Ø"/>
            </a:pPr>
            <a:r>
              <a:rPr lang="fr-FR" sz="2600" dirty="0"/>
              <a:t>Proposer l’utilisation de tests pour mieux se connaître</a:t>
            </a:r>
          </a:p>
          <a:p>
            <a:pPr marL="457200" indent="-457200">
              <a:buFont typeface="Wingdings" panose="05000000000000000000" pitchFamily="2" charset="2"/>
              <a:buChar char="ü"/>
            </a:pPr>
            <a:r>
              <a:rPr lang="fr-FR" sz="2800" dirty="0">
                <a:solidFill>
                  <a:schemeClr val="accent2"/>
                </a:solidFill>
              </a:rPr>
              <a:t>Comment Dieu l’a-t-il appelé au salut en Jésus-Christ ?</a:t>
            </a:r>
          </a:p>
          <a:p>
            <a:pPr marL="914400" lvl="1" indent="-457200">
              <a:buFont typeface="Wingdings" panose="05000000000000000000" pitchFamily="2" charset="2"/>
              <a:buChar char="§"/>
            </a:pPr>
            <a:r>
              <a:rPr lang="fr-FR" sz="2600" dirty="0"/>
              <a:t>Les modalités de la conversion peuvent être liées à la vocation au ministère</a:t>
            </a:r>
          </a:p>
          <a:p>
            <a:pPr marL="457200" indent="-457200">
              <a:buFont typeface="Wingdings" panose="05000000000000000000" pitchFamily="2" charset="2"/>
              <a:buChar char="ü"/>
            </a:pPr>
            <a:r>
              <a:rPr lang="fr-FR" sz="2800" dirty="0">
                <a:solidFill>
                  <a:schemeClr val="accent2"/>
                </a:solidFill>
              </a:rPr>
              <a:t>Comment Dieu l’a-t-il appelé au ministère ?</a:t>
            </a:r>
          </a:p>
          <a:p>
            <a:pPr marL="914400" lvl="1" indent="-457200">
              <a:buFont typeface="Wingdings" panose="05000000000000000000" pitchFamily="2" charset="2"/>
              <a:buChar char="§"/>
            </a:pPr>
            <a:r>
              <a:rPr lang="fr-FR" sz="2600" dirty="0"/>
              <a:t>Quels sont ses dons spirituels ? [utilisation de tests comme celui de Christian Schwartz</a:t>
            </a:r>
            <a:r>
              <a:rPr lang="fr-FR" sz="2600" i="1" dirty="0"/>
              <a:t>, Découvrez vos dons</a:t>
            </a:r>
            <a:r>
              <a:rPr lang="fr-FR" sz="2600" dirty="0"/>
              <a:t>]</a:t>
            </a:r>
          </a:p>
          <a:p>
            <a:pPr marL="914400" lvl="1" indent="-457200">
              <a:buFont typeface="Wingdings" panose="05000000000000000000" pitchFamily="2" charset="2"/>
              <a:buChar char="§"/>
            </a:pPr>
            <a:r>
              <a:rPr lang="fr-FR" sz="2600" dirty="0"/>
              <a:t>Comment le Saint-Esprit a-t-il utilisé d’autres personnes de l’Eglise pour l’encourager au ministère (paroles prophétiques, exhortations concordantes, etc.)?</a:t>
            </a:r>
          </a:p>
        </p:txBody>
      </p:sp>
    </p:spTree>
    <p:extLst>
      <p:ext uri="{BB962C8B-B14F-4D97-AF65-F5344CB8AC3E}">
        <p14:creationId xmlns:p14="http://schemas.microsoft.com/office/powerpoint/2010/main" val="145639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66624-7EAC-92BF-C229-95780FA2C24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7DBE146-50E7-1BAD-D2EB-FD8A3FFF7256}"/>
              </a:ext>
            </a:extLst>
          </p:cNvPr>
          <p:cNvSpPr>
            <a:spLocks noGrp="1"/>
          </p:cNvSpPr>
          <p:nvPr>
            <p:ph type="title"/>
          </p:nvPr>
        </p:nvSpPr>
        <p:spPr>
          <a:xfrm>
            <a:off x="1949196" y="413274"/>
            <a:ext cx="9226804" cy="1188720"/>
          </a:xfrm>
        </p:spPr>
        <p:txBody>
          <a:bodyPr>
            <a:normAutofit fontScale="90000"/>
          </a:bodyPr>
          <a:lstStyle/>
          <a:p>
            <a:r>
              <a:rPr lang="fr-FR" sz="3100" dirty="0">
                <a:solidFill>
                  <a:schemeClr val="tx1"/>
                </a:solidFill>
              </a:rPr>
              <a:t>Accompagner</a:t>
            </a:r>
            <a:r>
              <a:rPr lang="fr-FR" sz="3100" b="1" dirty="0">
                <a:solidFill>
                  <a:schemeClr val="accent2"/>
                </a:solidFill>
              </a:rPr>
              <a:t> le discernement des vocations</a:t>
            </a:r>
            <a:endParaRPr lang="fr-FR" b="1" dirty="0">
              <a:solidFill>
                <a:schemeClr val="tx1"/>
              </a:solidFill>
            </a:endParaRPr>
          </a:p>
        </p:txBody>
      </p:sp>
      <p:pic>
        <p:nvPicPr>
          <p:cNvPr id="8" name="Graphique 7" descr="Badge 1 avec un remplissage uni">
            <a:extLst>
              <a:ext uri="{FF2B5EF4-FFF2-40B4-BE49-F238E27FC236}">
                <a16:creationId xmlns:a16="http://schemas.microsoft.com/office/drawing/2014/main" id="{5CEC4DDF-2D6A-B9D2-160B-E771F48C4BC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2600" y="472620"/>
            <a:ext cx="1070029" cy="1070029"/>
          </a:xfrm>
          <a:prstGeom prst="rect">
            <a:avLst/>
          </a:prstGeom>
        </p:spPr>
      </p:pic>
      <p:sp>
        <p:nvSpPr>
          <p:cNvPr id="4" name="ZoneTexte 3">
            <a:extLst>
              <a:ext uri="{FF2B5EF4-FFF2-40B4-BE49-F238E27FC236}">
                <a16:creationId xmlns:a16="http://schemas.microsoft.com/office/drawing/2014/main" id="{9C9BE643-0AC0-B6D6-EF32-772238799138}"/>
              </a:ext>
            </a:extLst>
          </p:cNvPr>
          <p:cNvSpPr txBox="1"/>
          <p:nvPr/>
        </p:nvSpPr>
        <p:spPr>
          <a:xfrm>
            <a:off x="0" y="1740217"/>
            <a:ext cx="12192000" cy="3046988"/>
          </a:xfrm>
          <a:prstGeom prst="rect">
            <a:avLst/>
          </a:prstGeom>
          <a:noFill/>
        </p:spPr>
        <p:txBody>
          <a:bodyPr wrap="square" rtlCol="0">
            <a:spAutoFit/>
          </a:bodyPr>
          <a:lstStyle/>
          <a:p>
            <a:r>
              <a:rPr lang="fr-FR" sz="3200" b="1" dirty="0">
                <a:solidFill>
                  <a:schemeClr val="accent2"/>
                </a:solidFill>
              </a:rPr>
              <a:t>Accompagner l’Eglise dans le discernement des vocations</a:t>
            </a:r>
          </a:p>
          <a:p>
            <a:pPr marL="914400" lvl="1" indent="-457200">
              <a:buFont typeface="Wingdings" panose="05000000000000000000" pitchFamily="2" charset="2"/>
              <a:buChar char="§"/>
            </a:pPr>
            <a:r>
              <a:rPr lang="fr-FR" sz="3200" i="1" dirty="0"/>
              <a:t>Timothée </a:t>
            </a:r>
            <a:r>
              <a:rPr lang="fr-FR" sz="3200" dirty="0"/>
              <a:t>: recommandation par les membres de deux Eglises (</a:t>
            </a:r>
            <a:r>
              <a:rPr lang="fr-FR" sz="3200" dirty="0" err="1"/>
              <a:t>Ac</a:t>
            </a:r>
            <a:r>
              <a:rPr lang="fr-FR" sz="3200" dirty="0"/>
              <a:t> 16.2) ; impositions des mains des anciens (1 Tm 4.14)</a:t>
            </a:r>
          </a:p>
          <a:p>
            <a:pPr marL="914400" lvl="1" indent="-457200">
              <a:buFont typeface="Wingdings" panose="05000000000000000000" pitchFamily="2" charset="2"/>
              <a:buChar char="ü"/>
            </a:pPr>
            <a:r>
              <a:rPr lang="fr-FR" sz="3200" dirty="0"/>
              <a:t>Nécessité d’un </a:t>
            </a:r>
            <a:r>
              <a:rPr lang="fr-FR" sz="3200" dirty="0">
                <a:solidFill>
                  <a:schemeClr val="accent2"/>
                </a:solidFill>
              </a:rPr>
              <a:t>temps de « mise à l’épreuve » </a:t>
            </a:r>
            <a:r>
              <a:rPr lang="fr-FR" sz="3200" dirty="0"/>
              <a:t>dans le ministère avant la reconnaissance officielle</a:t>
            </a:r>
          </a:p>
          <a:p>
            <a:pPr marL="914400" lvl="1" indent="-457200">
              <a:buFont typeface="Wingdings" panose="05000000000000000000" pitchFamily="2" charset="2"/>
              <a:buChar char="ü"/>
            </a:pPr>
            <a:r>
              <a:rPr lang="fr-FR" sz="3200" dirty="0">
                <a:solidFill>
                  <a:schemeClr val="accent2"/>
                </a:solidFill>
              </a:rPr>
              <a:t>Expliquer</a:t>
            </a:r>
            <a:r>
              <a:rPr lang="fr-FR" sz="3200" dirty="0"/>
              <a:t> la démarche à l’Eglise locale et la </a:t>
            </a:r>
            <a:r>
              <a:rPr lang="fr-FR" sz="3200" dirty="0">
                <a:solidFill>
                  <a:schemeClr val="accent2"/>
                </a:solidFill>
              </a:rPr>
              <a:t>responsabiliser</a:t>
            </a:r>
          </a:p>
        </p:txBody>
      </p:sp>
    </p:spTree>
    <p:extLst>
      <p:ext uri="{BB962C8B-B14F-4D97-AF65-F5344CB8AC3E}">
        <p14:creationId xmlns:p14="http://schemas.microsoft.com/office/powerpoint/2010/main" val="2162027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BE366-8D49-68A6-CC67-9BB173A4B39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8910754-D1B7-8738-392B-D3FE1ACCC1A8}"/>
              </a:ext>
            </a:extLst>
          </p:cNvPr>
          <p:cNvSpPr>
            <a:spLocks noGrp="1"/>
          </p:cNvSpPr>
          <p:nvPr>
            <p:ph type="title"/>
          </p:nvPr>
        </p:nvSpPr>
        <p:spPr>
          <a:xfrm>
            <a:off x="1949196" y="413274"/>
            <a:ext cx="9226804" cy="1188720"/>
          </a:xfrm>
        </p:spPr>
        <p:txBody>
          <a:bodyPr>
            <a:normAutofit fontScale="90000"/>
          </a:bodyPr>
          <a:lstStyle/>
          <a:p>
            <a:r>
              <a:rPr lang="fr-FR" sz="3200" b="1" dirty="0">
                <a:solidFill>
                  <a:schemeClr val="accent2"/>
                </a:solidFill>
              </a:rPr>
              <a:t>Accompagner et former </a:t>
            </a:r>
            <a:br>
              <a:rPr lang="fr-FR" sz="3200" dirty="0">
                <a:solidFill>
                  <a:schemeClr val="tx1"/>
                </a:solidFill>
              </a:rPr>
            </a:br>
            <a:r>
              <a:rPr lang="fr-FR" sz="3200" dirty="0">
                <a:solidFill>
                  <a:schemeClr val="tx1"/>
                </a:solidFill>
              </a:rPr>
              <a:t>les vocations naissantes</a:t>
            </a:r>
            <a:endParaRPr lang="fr-FR" sz="3200" b="1" dirty="0">
              <a:solidFill>
                <a:schemeClr val="accent2"/>
              </a:solidFill>
            </a:endParaRPr>
          </a:p>
        </p:txBody>
      </p:sp>
      <p:pic>
        <p:nvPicPr>
          <p:cNvPr id="8" name="Graphique 7">
            <a:extLst>
              <a:ext uri="{FF2B5EF4-FFF2-40B4-BE49-F238E27FC236}">
                <a16:creationId xmlns:a16="http://schemas.microsoft.com/office/drawing/2014/main" id="{E455FFA5-27AD-34C9-8A14-1E04B669C40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482600" y="472620"/>
            <a:ext cx="1070029" cy="1070029"/>
          </a:xfrm>
          <a:prstGeom prst="rect">
            <a:avLst/>
          </a:prstGeom>
        </p:spPr>
      </p:pic>
      <p:sp>
        <p:nvSpPr>
          <p:cNvPr id="4" name="ZoneTexte 3">
            <a:extLst>
              <a:ext uri="{FF2B5EF4-FFF2-40B4-BE49-F238E27FC236}">
                <a16:creationId xmlns:a16="http://schemas.microsoft.com/office/drawing/2014/main" id="{3E6AE37F-1ED4-F57E-2ED8-56B36CC77642}"/>
              </a:ext>
            </a:extLst>
          </p:cNvPr>
          <p:cNvSpPr txBox="1"/>
          <p:nvPr/>
        </p:nvSpPr>
        <p:spPr>
          <a:xfrm>
            <a:off x="179000" y="1601994"/>
            <a:ext cx="11833999" cy="5693866"/>
          </a:xfrm>
          <a:prstGeom prst="rect">
            <a:avLst/>
          </a:prstGeom>
          <a:noFill/>
        </p:spPr>
        <p:txBody>
          <a:bodyPr wrap="square" rtlCol="0">
            <a:spAutoFit/>
          </a:bodyPr>
          <a:lstStyle/>
          <a:p>
            <a:r>
              <a:rPr lang="fr-FR" sz="2800" b="1" i="1" dirty="0">
                <a:solidFill>
                  <a:schemeClr val="accent2"/>
                </a:solidFill>
              </a:rPr>
              <a:t>L’école de l’apôtre Paul</a:t>
            </a:r>
          </a:p>
          <a:p>
            <a:pPr marL="457200" indent="-457200">
              <a:buFont typeface="Wingdings" panose="05000000000000000000" pitchFamily="2" charset="2"/>
              <a:buChar char="v"/>
            </a:pPr>
            <a:r>
              <a:rPr lang="fr-FR" sz="2800" dirty="0"/>
              <a:t>Dans la société gréco-romaine, les écoles supérieures pour adultes fonctionnent souvent sous la forme d’un</a:t>
            </a:r>
            <a:r>
              <a:rPr lang="fr-FR" sz="2800" b="1" dirty="0"/>
              <a:t> groupe de disciples qui se réunit autour d’un maître/enseignant </a:t>
            </a:r>
            <a:r>
              <a:rPr lang="fr-FR" sz="2800" dirty="0"/>
              <a:t>réputé.</a:t>
            </a:r>
          </a:p>
          <a:p>
            <a:pPr marL="914400" lvl="1" indent="-457200">
              <a:buFont typeface="Wingdings" panose="05000000000000000000" pitchFamily="2" charset="2"/>
              <a:buChar char="§"/>
            </a:pPr>
            <a:r>
              <a:rPr lang="fr-FR" sz="2800" dirty="0"/>
              <a:t>Une formation qui pouvait inclure une </a:t>
            </a:r>
            <a:r>
              <a:rPr lang="fr-FR" sz="2800" dirty="0">
                <a:solidFill>
                  <a:schemeClr val="accent2"/>
                </a:solidFill>
              </a:rPr>
              <a:t>relation</a:t>
            </a:r>
            <a:r>
              <a:rPr lang="fr-FR" sz="2800" dirty="0"/>
              <a:t> entre le maître et ses disciples</a:t>
            </a:r>
          </a:p>
          <a:p>
            <a:pPr marL="914400" lvl="1" indent="-457200">
              <a:buFont typeface="Wingdings" panose="05000000000000000000" pitchFamily="2" charset="2"/>
              <a:buChar char="§"/>
            </a:pPr>
            <a:r>
              <a:rPr lang="fr-FR" sz="2800" dirty="0"/>
              <a:t>Voir l’exemple de Jésus avec ses « disciples »</a:t>
            </a:r>
          </a:p>
          <a:p>
            <a:pPr marL="457200" indent="-457200">
              <a:buFont typeface="Wingdings" panose="05000000000000000000" pitchFamily="2" charset="2"/>
              <a:buChar char="ü"/>
            </a:pPr>
            <a:r>
              <a:rPr lang="fr-FR" sz="2800" dirty="0"/>
              <a:t>Un</a:t>
            </a:r>
            <a:r>
              <a:rPr lang="fr-FR" sz="2800" dirty="0">
                <a:solidFill>
                  <a:schemeClr val="accent2"/>
                </a:solidFill>
              </a:rPr>
              <a:t> enseignement fondé sur les Écritures </a:t>
            </a:r>
            <a:r>
              <a:rPr lang="fr-FR" sz="2800" dirty="0"/>
              <a:t>(1 Tm 4.13 ; 2 Tm 3.14-17)</a:t>
            </a:r>
          </a:p>
          <a:p>
            <a:pPr marL="457200" indent="-457200">
              <a:buFont typeface="Wingdings" panose="05000000000000000000" pitchFamily="2" charset="2"/>
              <a:buChar char="ü"/>
            </a:pPr>
            <a:r>
              <a:rPr lang="fr-FR" sz="2800" dirty="0"/>
              <a:t>Une </a:t>
            </a:r>
            <a:r>
              <a:rPr lang="fr-FR" sz="2800" dirty="0">
                <a:solidFill>
                  <a:schemeClr val="accent2"/>
                </a:solidFill>
              </a:rPr>
              <a:t>formation pratique « en alternance » </a:t>
            </a:r>
            <a:r>
              <a:rPr lang="fr-FR" sz="2800" dirty="0"/>
              <a:t>entre stages, responsabilisations et temps en « école » (voir Timothée en Actes 17-18)</a:t>
            </a:r>
          </a:p>
          <a:p>
            <a:pPr marL="457200" indent="-457200">
              <a:buFont typeface="Wingdings" panose="05000000000000000000" pitchFamily="2" charset="2"/>
              <a:buChar char="ü"/>
            </a:pPr>
            <a:r>
              <a:rPr lang="fr-FR" sz="2800" dirty="0"/>
              <a:t>La </a:t>
            </a:r>
            <a:r>
              <a:rPr lang="fr-FR" sz="2800" dirty="0">
                <a:solidFill>
                  <a:schemeClr val="accent2"/>
                </a:solidFill>
              </a:rPr>
              <a:t>formation du caractère </a:t>
            </a:r>
            <a:r>
              <a:rPr lang="fr-FR" sz="2800" dirty="0"/>
              <a:t>(1 Tm 4.12) notamment à travers une vie communautaire</a:t>
            </a:r>
          </a:p>
          <a:p>
            <a:endParaRPr lang="fr-FR" sz="2800" dirty="0"/>
          </a:p>
        </p:txBody>
      </p:sp>
    </p:spTree>
    <p:extLst>
      <p:ext uri="{BB962C8B-B14F-4D97-AF65-F5344CB8AC3E}">
        <p14:creationId xmlns:p14="http://schemas.microsoft.com/office/powerpoint/2010/main" val="2238753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EECEA-56BE-8445-6750-0668D5A7155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6264F1B-D69A-DD7D-5D01-3CF6C6325A18}"/>
              </a:ext>
            </a:extLst>
          </p:cNvPr>
          <p:cNvSpPr>
            <a:spLocks noGrp="1"/>
          </p:cNvSpPr>
          <p:nvPr>
            <p:ph type="title"/>
          </p:nvPr>
        </p:nvSpPr>
        <p:spPr>
          <a:xfrm>
            <a:off x="1949196" y="413274"/>
            <a:ext cx="9226804" cy="1188720"/>
          </a:xfrm>
        </p:spPr>
        <p:txBody>
          <a:bodyPr>
            <a:normAutofit fontScale="90000"/>
          </a:bodyPr>
          <a:lstStyle/>
          <a:p>
            <a:r>
              <a:rPr lang="fr-FR" sz="3200" b="1" dirty="0">
                <a:solidFill>
                  <a:schemeClr val="accent2"/>
                </a:solidFill>
              </a:rPr>
              <a:t>Accompagner et former </a:t>
            </a:r>
            <a:br>
              <a:rPr lang="fr-FR" sz="3200" dirty="0">
                <a:solidFill>
                  <a:schemeClr val="tx1"/>
                </a:solidFill>
              </a:rPr>
            </a:br>
            <a:r>
              <a:rPr lang="fr-FR" sz="3200" dirty="0">
                <a:solidFill>
                  <a:schemeClr val="tx1"/>
                </a:solidFill>
              </a:rPr>
              <a:t>les vocations naissantes</a:t>
            </a:r>
            <a:endParaRPr lang="fr-FR" sz="3200" b="1" dirty="0">
              <a:solidFill>
                <a:schemeClr val="accent2"/>
              </a:solidFill>
            </a:endParaRPr>
          </a:p>
        </p:txBody>
      </p:sp>
      <p:pic>
        <p:nvPicPr>
          <p:cNvPr id="8" name="Graphique 7">
            <a:extLst>
              <a:ext uri="{FF2B5EF4-FFF2-40B4-BE49-F238E27FC236}">
                <a16:creationId xmlns:a16="http://schemas.microsoft.com/office/drawing/2014/main" id="{DF201307-74B5-F220-C81C-8383BE23286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482600" y="472620"/>
            <a:ext cx="1070029" cy="1070029"/>
          </a:xfrm>
          <a:prstGeom prst="rect">
            <a:avLst/>
          </a:prstGeom>
        </p:spPr>
      </p:pic>
      <p:sp>
        <p:nvSpPr>
          <p:cNvPr id="4" name="ZoneTexte 3">
            <a:extLst>
              <a:ext uri="{FF2B5EF4-FFF2-40B4-BE49-F238E27FC236}">
                <a16:creationId xmlns:a16="http://schemas.microsoft.com/office/drawing/2014/main" id="{57E4D7BD-EADC-9569-A928-D12CC08061C1}"/>
              </a:ext>
            </a:extLst>
          </p:cNvPr>
          <p:cNvSpPr txBox="1"/>
          <p:nvPr/>
        </p:nvSpPr>
        <p:spPr>
          <a:xfrm>
            <a:off x="179000" y="1601994"/>
            <a:ext cx="11833999" cy="4832092"/>
          </a:xfrm>
          <a:prstGeom prst="rect">
            <a:avLst/>
          </a:prstGeom>
          <a:noFill/>
        </p:spPr>
        <p:txBody>
          <a:bodyPr wrap="square" rtlCol="0">
            <a:spAutoFit/>
          </a:bodyPr>
          <a:lstStyle/>
          <a:p>
            <a:r>
              <a:rPr lang="fr-FR" sz="2800" b="1" i="1" dirty="0">
                <a:solidFill>
                  <a:schemeClr val="accent2"/>
                </a:solidFill>
              </a:rPr>
              <a:t>Le modèle de Paul dans notre contexte ?</a:t>
            </a:r>
          </a:p>
          <a:p>
            <a:endParaRPr lang="fr-FR" sz="2800" b="1" i="1" dirty="0">
              <a:solidFill>
                <a:schemeClr val="accent2"/>
              </a:solidFill>
            </a:endParaRPr>
          </a:p>
          <a:p>
            <a:pPr marL="457200" indent="-457200">
              <a:buFont typeface="Wingdings" panose="05000000000000000000" pitchFamily="2" charset="2"/>
              <a:buChar char="v"/>
            </a:pPr>
            <a:r>
              <a:rPr lang="fr-FR" sz="2800" dirty="0"/>
              <a:t>Une formation qui inclut </a:t>
            </a:r>
            <a:r>
              <a:rPr lang="fr-FR" sz="2800" b="1" dirty="0"/>
              <a:t>quatre ingrédients :</a:t>
            </a:r>
          </a:p>
          <a:p>
            <a:pPr marL="457200" indent="-457200">
              <a:buFont typeface="Wingdings" panose="05000000000000000000" pitchFamily="2" charset="2"/>
              <a:buChar char="v"/>
            </a:pPr>
            <a:endParaRPr lang="fr-FR" sz="2800" dirty="0"/>
          </a:p>
          <a:p>
            <a:pPr marL="457200" indent="-457200">
              <a:buFont typeface="Wingdings" panose="05000000000000000000" pitchFamily="2" charset="2"/>
              <a:buChar char="ü"/>
            </a:pPr>
            <a:r>
              <a:rPr lang="fr-FR" sz="2800" dirty="0"/>
              <a:t>Une</a:t>
            </a:r>
            <a:r>
              <a:rPr lang="fr-FR" sz="2800" dirty="0">
                <a:solidFill>
                  <a:schemeClr val="accent2"/>
                </a:solidFill>
              </a:rPr>
              <a:t> </a:t>
            </a:r>
            <a:r>
              <a:rPr lang="fr-FR" sz="2800" b="1" dirty="0">
                <a:solidFill>
                  <a:schemeClr val="accent2"/>
                </a:solidFill>
              </a:rPr>
              <a:t>formation biblique et théologique </a:t>
            </a:r>
            <a:r>
              <a:rPr lang="fr-FR" sz="2800" dirty="0"/>
              <a:t>solide</a:t>
            </a:r>
          </a:p>
          <a:p>
            <a:pPr marL="457200" indent="-457200">
              <a:buFont typeface="Wingdings" panose="05000000000000000000" pitchFamily="2" charset="2"/>
              <a:buChar char="ü"/>
            </a:pPr>
            <a:r>
              <a:rPr lang="fr-FR" sz="2800" dirty="0"/>
              <a:t>Une  formation qui valorise une forme de </a:t>
            </a:r>
            <a:r>
              <a:rPr lang="fr-FR" sz="2800" b="1" dirty="0">
                <a:solidFill>
                  <a:schemeClr val="accent2"/>
                </a:solidFill>
              </a:rPr>
              <a:t>vie communautaire </a:t>
            </a:r>
            <a:r>
              <a:rPr lang="fr-FR" sz="2800" dirty="0"/>
              <a:t>et qui privilégie le « présentiel »</a:t>
            </a:r>
          </a:p>
          <a:p>
            <a:pPr marL="457200" indent="-457200">
              <a:buFont typeface="Wingdings" panose="05000000000000000000" pitchFamily="2" charset="2"/>
              <a:buChar char="ü"/>
            </a:pPr>
            <a:r>
              <a:rPr lang="fr-FR" sz="2800" dirty="0"/>
              <a:t>Une </a:t>
            </a:r>
            <a:r>
              <a:rPr lang="fr-FR" sz="2800" b="1" dirty="0">
                <a:solidFill>
                  <a:schemeClr val="accent2"/>
                </a:solidFill>
              </a:rPr>
              <a:t>formation pratique en parallèle </a:t>
            </a:r>
            <a:r>
              <a:rPr lang="fr-FR" sz="2800" dirty="0"/>
              <a:t>aux études (et pas seulement après la formation biblique et théologique)</a:t>
            </a:r>
          </a:p>
          <a:p>
            <a:pPr marL="457200" indent="-457200">
              <a:buFont typeface="Wingdings" panose="05000000000000000000" pitchFamily="2" charset="2"/>
              <a:buChar char="ü"/>
            </a:pPr>
            <a:r>
              <a:rPr lang="fr-FR" sz="2800" dirty="0"/>
              <a:t>Une formation qui inclut une </a:t>
            </a:r>
            <a:r>
              <a:rPr lang="fr-FR" sz="2800" b="1" dirty="0">
                <a:solidFill>
                  <a:schemeClr val="accent2"/>
                </a:solidFill>
              </a:rPr>
              <a:t>supervision de type « mentorat »</a:t>
            </a:r>
          </a:p>
          <a:p>
            <a:endParaRPr lang="fr-FR" sz="2800" dirty="0"/>
          </a:p>
        </p:txBody>
      </p:sp>
    </p:spTree>
    <p:extLst>
      <p:ext uri="{BB962C8B-B14F-4D97-AF65-F5344CB8AC3E}">
        <p14:creationId xmlns:p14="http://schemas.microsoft.com/office/powerpoint/2010/main" val="93508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9710B-5D5F-2531-D624-7F7F4DA3225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E9515BB-2B9B-124F-3FFE-76C25DC60E6F}"/>
              </a:ext>
            </a:extLst>
          </p:cNvPr>
          <p:cNvSpPr>
            <a:spLocks noGrp="1"/>
          </p:cNvSpPr>
          <p:nvPr>
            <p:ph type="title"/>
          </p:nvPr>
        </p:nvSpPr>
        <p:spPr>
          <a:xfrm>
            <a:off x="2285999" y="228600"/>
            <a:ext cx="8913043" cy="1066800"/>
          </a:xfrm>
        </p:spPr>
        <p:txBody>
          <a:bodyPr>
            <a:normAutofit/>
          </a:bodyPr>
          <a:lstStyle/>
          <a:p>
            <a:r>
              <a:rPr lang="fr-FR" sz="4000" dirty="0">
                <a:solidFill>
                  <a:schemeClr val="accent2"/>
                </a:solidFill>
              </a:rPr>
              <a:t>Temps de partage</a:t>
            </a:r>
            <a:endParaRPr lang="fr-FR" sz="4000" dirty="0"/>
          </a:p>
        </p:txBody>
      </p:sp>
      <p:sp>
        <p:nvSpPr>
          <p:cNvPr id="4" name="Espace réservé du contenu 3">
            <a:extLst>
              <a:ext uri="{FF2B5EF4-FFF2-40B4-BE49-F238E27FC236}">
                <a16:creationId xmlns:a16="http://schemas.microsoft.com/office/drawing/2014/main" id="{F8DB7C15-6432-BF1F-7A53-E7FA77716131}"/>
              </a:ext>
            </a:extLst>
          </p:cNvPr>
          <p:cNvSpPr>
            <a:spLocks noGrp="1"/>
          </p:cNvSpPr>
          <p:nvPr>
            <p:ph idx="1"/>
          </p:nvPr>
        </p:nvSpPr>
        <p:spPr>
          <a:xfrm>
            <a:off x="190500" y="1409700"/>
            <a:ext cx="11811000" cy="5402827"/>
          </a:xfrm>
        </p:spPr>
        <p:txBody>
          <a:bodyPr>
            <a:noAutofit/>
          </a:bodyPr>
          <a:lstStyle/>
          <a:p>
            <a:pPr marL="0" lvl="0" indent="0" algn="just">
              <a:spcBef>
                <a:spcPts val="0"/>
              </a:spcBef>
              <a:buNone/>
            </a:pPr>
            <a:r>
              <a:rPr lang="fr-FR" sz="2300" b="1" kern="100" dirty="0">
                <a:solidFill>
                  <a:schemeClr val="accent2"/>
                </a:solidFill>
                <a:latin typeface="Aptos" panose="020B0004020202020204" pitchFamily="34" charset="0"/>
                <a:ea typeface="Aptos" panose="020B0004020202020204" pitchFamily="34" charset="0"/>
                <a:cs typeface="Arial" panose="020B0604020202020204" pitchFamily="34" charset="0"/>
              </a:rPr>
              <a:t>Le discernement des vocations</a:t>
            </a:r>
          </a:p>
          <a:p>
            <a:pPr marL="742950" lvl="1" indent="-285750" algn="just">
              <a:spcBef>
                <a:spcPts val="0"/>
              </a:spcBef>
              <a:buFont typeface="Courier New" panose="02070309020205020404" pitchFamily="49" charset="0"/>
              <a:buChar char="o"/>
            </a:pPr>
            <a:r>
              <a:rPr lang="fr-FR" sz="2300" kern="100" dirty="0">
                <a:latin typeface="Aptos" panose="020B0004020202020204" pitchFamily="34" charset="0"/>
                <a:ea typeface="Aptos" panose="020B0004020202020204" pitchFamily="34" charset="0"/>
                <a:cs typeface="Arial" panose="020B0604020202020204" pitchFamily="34" charset="0"/>
              </a:rPr>
              <a:t>Partagez votre expérience éventuelle dans le discernement des ministères au sein de votre Eglise locale (soit celui auquel vous avez participé, soit que vous avez observé) : quels sont les critères qui ont permis de discerner que quelqu’un était appelé au ministère ? Y a-t-il eu des mauvaises expériences ? Ou, au contraire, des expériences encourageantes ?</a:t>
            </a:r>
          </a:p>
          <a:p>
            <a:pPr marL="742950" lvl="1" indent="-285750" algn="just">
              <a:spcBef>
                <a:spcPts val="0"/>
              </a:spcBef>
              <a:buFont typeface="Courier New" panose="02070309020205020404" pitchFamily="49" charset="0"/>
              <a:buChar char="o"/>
            </a:pPr>
            <a:r>
              <a:rPr lang="fr-FR" sz="2300" kern="100" dirty="0">
                <a:latin typeface="Aptos" panose="020B0004020202020204" pitchFamily="34" charset="0"/>
                <a:ea typeface="Aptos" panose="020B0004020202020204" pitchFamily="34" charset="0"/>
                <a:cs typeface="Arial" panose="020B0604020202020204" pitchFamily="34" charset="0"/>
              </a:rPr>
              <a:t>Comment percevez-vous le discernement des vocations au sein de votre Eglise ? Quels sont les points forts ? Y aurait-il des choses à améliorer ?</a:t>
            </a:r>
          </a:p>
          <a:p>
            <a:pPr marL="0" lvl="0" indent="0" algn="just">
              <a:spcBef>
                <a:spcPts val="0"/>
              </a:spcBef>
              <a:buNone/>
            </a:pPr>
            <a:r>
              <a:rPr lang="fr-FR" sz="2300" b="1" kern="100" dirty="0">
                <a:solidFill>
                  <a:schemeClr val="accent2"/>
                </a:solidFill>
                <a:latin typeface="Aptos" panose="020B0004020202020204" pitchFamily="34" charset="0"/>
                <a:ea typeface="Aptos" panose="020B0004020202020204" pitchFamily="34" charset="0"/>
                <a:cs typeface="Arial" panose="020B0604020202020204" pitchFamily="34" charset="0"/>
              </a:rPr>
              <a:t>L’accompagnement et la formation des ministères</a:t>
            </a:r>
          </a:p>
          <a:p>
            <a:pPr marL="742950" lvl="1" indent="-285750" algn="just">
              <a:spcBef>
                <a:spcPts val="0"/>
              </a:spcBef>
              <a:spcAft>
                <a:spcPts val="600"/>
              </a:spcAft>
              <a:buFont typeface="Courier New" panose="02070309020205020404" pitchFamily="49" charset="0"/>
              <a:buChar char="o"/>
            </a:pPr>
            <a:r>
              <a:rPr lang="fr-FR" sz="2300" kern="100" dirty="0">
                <a:latin typeface="Aptos" panose="020B0004020202020204" pitchFamily="34" charset="0"/>
                <a:ea typeface="Aptos" panose="020B0004020202020204" pitchFamily="34" charset="0"/>
                <a:cs typeface="Arial" panose="020B0604020202020204" pitchFamily="34" charset="0"/>
              </a:rPr>
              <a:t>Que pensez-vous de la proposition d’une formation incluant (1) Une formation biblique et théologique solide, (2) une valorisation de la vie communautaire, (3) une formation pratique en parallèle, (4) une supervision de type « mentorat » ?</a:t>
            </a:r>
          </a:p>
          <a:p>
            <a:pPr marL="742950" lvl="1" indent="-285750" algn="just">
              <a:spcBef>
                <a:spcPts val="0"/>
              </a:spcBef>
              <a:spcAft>
                <a:spcPts val="600"/>
              </a:spcAft>
              <a:buFont typeface="Courier New" panose="02070309020205020404" pitchFamily="49" charset="0"/>
              <a:buChar char="o"/>
            </a:pPr>
            <a:r>
              <a:rPr lang="fr-FR" sz="2300" kern="100" dirty="0">
                <a:latin typeface="Aptos" panose="020B0004020202020204" pitchFamily="34" charset="0"/>
                <a:ea typeface="Aptos" panose="020B0004020202020204" pitchFamily="34" charset="0"/>
                <a:cs typeface="Arial" panose="020B0604020202020204" pitchFamily="34" charset="0"/>
              </a:rPr>
              <a:t>Comment percevez-vous l’accompagnement et la formation des ministères au sein de votre Eglise locale et, plus largement, de Perspectives ? Quels sont les points forts ? Y aurait-il des choses à améliorer ?</a:t>
            </a:r>
          </a:p>
          <a:p>
            <a:pPr marL="742950" lvl="1" indent="-285750" algn="just">
              <a:spcBef>
                <a:spcPts val="0"/>
              </a:spcBef>
              <a:spcAft>
                <a:spcPts val="600"/>
              </a:spcAft>
              <a:buFont typeface="Courier New" panose="02070309020205020404" pitchFamily="49" charset="0"/>
              <a:buChar char="o"/>
            </a:pPr>
            <a:endParaRPr lang="fr-FR" sz="2300" kern="100" dirty="0">
              <a:latin typeface="Aptos" panose="020B0004020202020204" pitchFamily="34" charset="0"/>
              <a:ea typeface="Aptos" panose="020B0004020202020204" pitchFamily="34" charset="0"/>
              <a:cs typeface="Arial" panose="020B0604020202020204" pitchFamily="34" charset="0"/>
            </a:endParaRPr>
          </a:p>
          <a:p>
            <a:pPr marL="742950" lvl="1" indent="-285750" algn="just">
              <a:spcBef>
                <a:spcPts val="0"/>
              </a:spcBef>
              <a:spcAft>
                <a:spcPts val="600"/>
              </a:spcAft>
              <a:buFont typeface="Courier New" panose="02070309020205020404" pitchFamily="49" charset="0"/>
              <a:buChar char="o"/>
            </a:pPr>
            <a:endParaRPr lang="fr-FR" sz="2400" kern="100" dirty="0">
              <a:latin typeface="Aptos" panose="020B0004020202020204" pitchFamily="34" charset="0"/>
              <a:ea typeface="Aptos" panose="020B0004020202020204" pitchFamily="34" charset="0"/>
              <a:cs typeface="Arial" panose="020B0604020202020204" pitchFamily="34" charset="0"/>
            </a:endParaRPr>
          </a:p>
          <a:p>
            <a:pPr indent="0" algn="just">
              <a:spcBef>
                <a:spcPts val="0"/>
              </a:spcBef>
              <a:spcAft>
                <a:spcPts val="600"/>
              </a:spcAft>
              <a:buNone/>
            </a:pPr>
            <a:endParaRPr lang="fr-FR" sz="2600" b="1" kern="100" dirty="0">
              <a:solidFill>
                <a:schemeClr val="accent2"/>
              </a:solidFill>
              <a:latin typeface="Aptos" panose="020B0004020202020204" pitchFamily="34" charset="0"/>
              <a:ea typeface="Aptos" panose="020B0004020202020204" pitchFamily="34" charset="0"/>
              <a:cs typeface="Arial" panose="020B0604020202020204" pitchFamily="34" charset="0"/>
            </a:endParaRPr>
          </a:p>
          <a:p>
            <a:pPr lvl="1" indent="0" algn="just">
              <a:spcBef>
                <a:spcPts val="0"/>
              </a:spcBef>
              <a:spcAft>
                <a:spcPts val="600"/>
              </a:spcAft>
              <a:buNone/>
            </a:pPr>
            <a:endParaRPr lang="fr-FR" sz="2400" kern="100" dirty="0">
              <a:latin typeface="Aptos" panose="020B0004020202020204" pitchFamily="34" charset="0"/>
              <a:ea typeface="Aptos" panose="020B0004020202020204" pitchFamily="34" charset="0"/>
              <a:cs typeface="Arial" panose="020B0604020202020204" pitchFamily="34" charset="0"/>
            </a:endParaRPr>
          </a:p>
        </p:txBody>
      </p:sp>
      <p:pic>
        <p:nvPicPr>
          <p:cNvPr id="5" name="Graphique 4" descr="Chat avec un remplissage uni">
            <a:extLst>
              <a:ext uri="{FF2B5EF4-FFF2-40B4-BE49-F238E27FC236}">
                <a16:creationId xmlns:a16="http://schemas.microsoft.com/office/drawing/2014/main" id="{33CC292A-D273-4721-9F4C-75E53C02065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7200" y="45473"/>
            <a:ext cx="1402080" cy="1402080"/>
          </a:xfrm>
          <a:prstGeom prst="rect">
            <a:avLst/>
          </a:prstGeom>
        </p:spPr>
      </p:pic>
    </p:spTree>
    <p:extLst>
      <p:ext uri="{BB962C8B-B14F-4D97-AF65-F5344CB8AC3E}">
        <p14:creationId xmlns:p14="http://schemas.microsoft.com/office/powerpoint/2010/main" val="1140830627"/>
      </p:ext>
    </p:extLst>
  </p:cSld>
  <p:clrMapOvr>
    <a:masterClrMapping/>
  </p:clrMapOvr>
</p:sld>
</file>

<file path=ppt/theme/theme1.xml><?xml version="1.0" encoding="utf-8"?>
<a:theme xmlns:a="http://schemas.openxmlformats.org/drawingml/2006/main" name="Colis">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Colis</Template>
  <TotalTime>2423</TotalTime>
  <Words>718</Words>
  <Application>Microsoft Office PowerPoint</Application>
  <PresentationFormat>Grand écran</PresentationFormat>
  <Paragraphs>57</Paragraphs>
  <Slides>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Aptos</vt:lpstr>
      <vt:lpstr>Arial</vt:lpstr>
      <vt:lpstr>Courier New</vt:lpstr>
      <vt:lpstr>Gill Sans MT</vt:lpstr>
      <vt:lpstr>Wingdings</vt:lpstr>
      <vt:lpstr>Colis</vt:lpstr>
      <vt:lpstr>Discerner et accompagner les vocations</vt:lpstr>
      <vt:lpstr>Accompagner le discernement des vocations</vt:lpstr>
      <vt:lpstr>Accompagner le discernement des vocations</vt:lpstr>
      <vt:lpstr>Accompagner le discernement des vocations</vt:lpstr>
      <vt:lpstr>Accompagner et former  les vocations naissantes</vt:lpstr>
      <vt:lpstr>Accompagner et former  les vocations naissantes</vt:lpstr>
      <vt:lpstr>Temps de partage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Timothée Minard</dc:creator>
  <cp:lastModifiedBy>Timothée Minard</cp:lastModifiedBy>
  <cp:revision>5</cp:revision>
  <dcterms:created xsi:type="dcterms:W3CDTF">2025-10-18T14:56:00Z</dcterms:created>
  <dcterms:modified xsi:type="dcterms:W3CDTF">2025-10-23T20:30:24Z</dcterms:modified>
</cp:coreProperties>
</file>