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0" r:id="rId2"/>
    <p:sldId id="281" r:id="rId3"/>
    <p:sldId id="282" r:id="rId4"/>
    <p:sldId id="269" r:id="rId5"/>
    <p:sldId id="283" r:id="rId6"/>
    <p:sldId id="284" r:id="rId7"/>
    <p:sldId id="279" r:id="rId8"/>
    <p:sldId id="280" r:id="rId9"/>
    <p:sldId id="285" r:id="rId10"/>
    <p:sldId id="274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FF6AB85-678F-4FEE-9D88-6222ED3572B8}" v="3369" dt="2025-10-21T16:50:05.58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1215" y="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imothée Minard" userId="4dbf4b204a78cf83" providerId="LiveId" clId="{1797B0F9-2492-4FAB-82F9-1AD9CB27A195}"/>
    <pc:docChg chg="undo custSel addSld delSld modSld">
      <pc:chgData name="Timothée Minard" userId="4dbf4b204a78cf83" providerId="LiveId" clId="{1797B0F9-2492-4FAB-82F9-1AD9CB27A195}" dt="2025-10-21T16:50:45.769" v="6360" actId="20577"/>
      <pc:docMkLst>
        <pc:docMk/>
      </pc:docMkLst>
      <pc:sldChg chg="modSp mod">
        <pc:chgData name="Timothée Minard" userId="4dbf4b204a78cf83" providerId="LiveId" clId="{1797B0F9-2492-4FAB-82F9-1AD9CB27A195}" dt="2025-10-20T12:41:18.565" v="65" actId="20577"/>
        <pc:sldMkLst>
          <pc:docMk/>
          <pc:sldMk cId="1742428872" sldId="260"/>
        </pc:sldMkLst>
        <pc:spChg chg="mod">
          <ac:chgData name="Timothée Minard" userId="4dbf4b204a78cf83" providerId="LiveId" clId="{1797B0F9-2492-4FAB-82F9-1AD9CB27A195}" dt="2025-10-20T12:41:13.169" v="61" actId="20577"/>
          <ac:spMkLst>
            <pc:docMk/>
            <pc:sldMk cId="1742428872" sldId="260"/>
            <ac:spMk id="2" creationId="{A7C883C8-A2B8-CAF4-DB18-0369D9DE2E97}"/>
          </ac:spMkLst>
        </pc:spChg>
        <pc:spChg chg="mod">
          <ac:chgData name="Timothée Minard" userId="4dbf4b204a78cf83" providerId="LiveId" clId="{1797B0F9-2492-4FAB-82F9-1AD9CB27A195}" dt="2025-10-20T12:41:18.565" v="65" actId="20577"/>
          <ac:spMkLst>
            <pc:docMk/>
            <pc:sldMk cId="1742428872" sldId="260"/>
            <ac:spMk id="3" creationId="{A67E9884-771C-6C93-132C-FFB93F4608DA}"/>
          </ac:spMkLst>
        </pc:spChg>
      </pc:sldChg>
      <pc:sldChg chg="modSp mod modAnim">
        <pc:chgData name="Timothée Minard" userId="4dbf4b204a78cf83" providerId="LiveId" clId="{1797B0F9-2492-4FAB-82F9-1AD9CB27A195}" dt="2025-10-21T12:06:02.232" v="2892" actId="207"/>
        <pc:sldMkLst>
          <pc:docMk/>
          <pc:sldMk cId="696911727" sldId="269"/>
        </pc:sldMkLst>
        <pc:spChg chg="mod">
          <ac:chgData name="Timothée Minard" userId="4dbf4b204a78cf83" providerId="LiveId" clId="{1797B0F9-2492-4FAB-82F9-1AD9CB27A195}" dt="2025-10-21T12:06:02.232" v="2892" actId="207"/>
          <ac:spMkLst>
            <pc:docMk/>
            <pc:sldMk cId="696911727" sldId="269"/>
            <ac:spMk id="2" creationId="{BE9E95B2-FF80-0FD8-3B7E-E6483361906C}"/>
          </ac:spMkLst>
        </pc:spChg>
        <pc:spChg chg="mod">
          <ac:chgData name="Timothée Minard" userId="4dbf4b204a78cf83" providerId="LiveId" clId="{1797B0F9-2492-4FAB-82F9-1AD9CB27A195}" dt="2025-10-21T10:27:08.323" v="2258" actId="207"/>
          <ac:spMkLst>
            <pc:docMk/>
            <pc:sldMk cId="696911727" sldId="269"/>
            <ac:spMk id="4" creationId="{5BCE7FC5-4EF5-BDB1-E558-79A7C27CAA7A}"/>
          </ac:spMkLst>
        </pc:spChg>
      </pc:sldChg>
      <pc:sldChg chg="modSp mod">
        <pc:chgData name="Timothée Minard" userId="4dbf4b204a78cf83" providerId="LiveId" clId="{1797B0F9-2492-4FAB-82F9-1AD9CB27A195}" dt="2025-10-21T16:50:45.769" v="6360" actId="20577"/>
        <pc:sldMkLst>
          <pc:docMk/>
          <pc:sldMk cId="1140830627" sldId="274"/>
        </pc:sldMkLst>
        <pc:spChg chg="mod">
          <ac:chgData name="Timothée Minard" userId="4dbf4b204a78cf83" providerId="LiveId" clId="{1797B0F9-2492-4FAB-82F9-1AD9CB27A195}" dt="2025-10-21T16:34:27.529" v="4392" actId="20577"/>
          <ac:spMkLst>
            <pc:docMk/>
            <pc:sldMk cId="1140830627" sldId="274"/>
            <ac:spMk id="2" creationId="{5E9515BB-2B9B-124F-3FFE-76C25DC60E6F}"/>
          </ac:spMkLst>
        </pc:spChg>
        <pc:spChg chg="mod">
          <ac:chgData name="Timothée Minard" userId="4dbf4b204a78cf83" providerId="LiveId" clId="{1797B0F9-2492-4FAB-82F9-1AD9CB27A195}" dt="2025-10-21T16:50:45.769" v="6360" actId="20577"/>
          <ac:spMkLst>
            <pc:docMk/>
            <pc:sldMk cId="1140830627" sldId="274"/>
            <ac:spMk id="4" creationId="{F8DB7C15-6432-BF1F-7A53-E7FA77716131}"/>
          </ac:spMkLst>
        </pc:spChg>
      </pc:sldChg>
      <pc:sldChg chg="del">
        <pc:chgData name="Timothée Minard" userId="4dbf4b204a78cf83" providerId="LiveId" clId="{1797B0F9-2492-4FAB-82F9-1AD9CB27A195}" dt="2025-10-20T13:00:35.495" v="1415" actId="47"/>
        <pc:sldMkLst>
          <pc:docMk/>
          <pc:sldMk cId="3686609623" sldId="277"/>
        </pc:sldMkLst>
      </pc:sldChg>
      <pc:sldChg chg="del">
        <pc:chgData name="Timothée Minard" userId="4dbf4b204a78cf83" providerId="LiveId" clId="{1797B0F9-2492-4FAB-82F9-1AD9CB27A195}" dt="2025-10-20T13:00:36.080" v="1416" actId="47"/>
        <pc:sldMkLst>
          <pc:docMk/>
          <pc:sldMk cId="2599271312" sldId="278"/>
        </pc:sldMkLst>
      </pc:sldChg>
      <pc:sldChg chg="modSp add del mod modAnim">
        <pc:chgData name="Timothée Minard" userId="4dbf4b204a78cf83" providerId="LiveId" clId="{1797B0F9-2492-4FAB-82F9-1AD9CB27A195}" dt="2025-10-21T16:07:04.140" v="3614"/>
        <pc:sldMkLst>
          <pc:docMk/>
          <pc:sldMk cId="2238753971" sldId="279"/>
        </pc:sldMkLst>
        <pc:spChg chg="mod">
          <ac:chgData name="Timothée Minard" userId="4dbf4b204a78cf83" providerId="LiveId" clId="{1797B0F9-2492-4FAB-82F9-1AD9CB27A195}" dt="2025-10-21T12:06:46.317" v="2934" actId="403"/>
          <ac:spMkLst>
            <pc:docMk/>
            <pc:sldMk cId="2238753971" sldId="279"/>
            <ac:spMk id="2" creationId="{18910754-D1B7-8738-392B-D3FE1ACCC1A8}"/>
          </ac:spMkLst>
        </pc:spChg>
        <pc:spChg chg="mod">
          <ac:chgData name="Timothée Minard" userId="4dbf4b204a78cf83" providerId="LiveId" clId="{1797B0F9-2492-4FAB-82F9-1AD9CB27A195}" dt="2025-10-21T16:06:32.927" v="3612" actId="114"/>
          <ac:spMkLst>
            <pc:docMk/>
            <pc:sldMk cId="2238753971" sldId="279"/>
            <ac:spMk id="4" creationId="{3E6AE37F-1ED4-F57E-2ED8-56B36CC77642}"/>
          </ac:spMkLst>
        </pc:spChg>
      </pc:sldChg>
      <pc:sldChg chg="modSp add del mod modAnim">
        <pc:chgData name="Timothée Minard" userId="4dbf4b204a78cf83" providerId="LiveId" clId="{1797B0F9-2492-4FAB-82F9-1AD9CB27A195}" dt="2025-10-21T16:26:00.677" v="4332" actId="1076"/>
        <pc:sldMkLst>
          <pc:docMk/>
          <pc:sldMk cId="1242959534" sldId="280"/>
        </pc:sldMkLst>
        <pc:spChg chg="mod">
          <ac:chgData name="Timothée Minard" userId="4dbf4b204a78cf83" providerId="LiveId" clId="{1797B0F9-2492-4FAB-82F9-1AD9CB27A195}" dt="2025-10-21T16:11:58.490" v="3673" actId="20577"/>
          <ac:spMkLst>
            <pc:docMk/>
            <pc:sldMk cId="1242959534" sldId="280"/>
            <ac:spMk id="2" creationId="{5373E772-A315-8E63-651E-0F7B9E4FB894}"/>
          </ac:spMkLst>
        </pc:spChg>
        <pc:spChg chg="mod">
          <ac:chgData name="Timothée Minard" userId="4dbf4b204a78cf83" providerId="LiveId" clId="{1797B0F9-2492-4FAB-82F9-1AD9CB27A195}" dt="2025-10-21T16:26:00.677" v="4332" actId="1076"/>
          <ac:spMkLst>
            <pc:docMk/>
            <pc:sldMk cId="1242959534" sldId="280"/>
            <ac:spMk id="4" creationId="{E3AF51F1-A813-0034-F434-F93ACCB7AED4}"/>
          </ac:spMkLst>
        </pc:spChg>
      </pc:sldChg>
      <pc:sldChg chg="addSp delSp modSp new mod modAnim">
        <pc:chgData name="Timothée Minard" userId="4dbf4b204a78cf83" providerId="LiveId" clId="{1797B0F9-2492-4FAB-82F9-1AD9CB27A195}" dt="2025-10-21T11:54:40.544" v="2295" actId="207"/>
        <pc:sldMkLst>
          <pc:docMk/>
          <pc:sldMk cId="479585341" sldId="281"/>
        </pc:sldMkLst>
        <pc:spChg chg="mod">
          <ac:chgData name="Timothée Minard" userId="4dbf4b204a78cf83" providerId="LiveId" clId="{1797B0F9-2492-4FAB-82F9-1AD9CB27A195}" dt="2025-10-21T11:54:40.544" v="2295" actId="207"/>
          <ac:spMkLst>
            <pc:docMk/>
            <pc:sldMk cId="479585341" sldId="281"/>
            <ac:spMk id="2" creationId="{CCB5C7DF-6EA9-86A8-6896-2FF494A98625}"/>
          </ac:spMkLst>
        </pc:spChg>
        <pc:spChg chg="mod">
          <ac:chgData name="Timothée Minard" userId="4dbf4b204a78cf83" providerId="LiveId" clId="{1797B0F9-2492-4FAB-82F9-1AD9CB27A195}" dt="2025-10-21T11:54:12.556" v="2294" actId="114"/>
          <ac:spMkLst>
            <pc:docMk/>
            <pc:sldMk cId="479585341" sldId="281"/>
            <ac:spMk id="3" creationId="{03FFFA5F-7C46-1B20-DEDE-2FCADC814B01}"/>
          </ac:spMkLst>
        </pc:spChg>
        <pc:spChg chg="add del">
          <ac:chgData name="Timothée Minard" userId="4dbf4b204a78cf83" providerId="LiveId" clId="{1797B0F9-2492-4FAB-82F9-1AD9CB27A195}" dt="2025-10-20T12:53:21.925" v="810" actId="22"/>
          <ac:spMkLst>
            <pc:docMk/>
            <pc:sldMk cId="479585341" sldId="281"/>
            <ac:spMk id="5" creationId="{BEDC974D-AC2C-7F01-2299-A214E36F4DD8}"/>
          </ac:spMkLst>
        </pc:spChg>
        <pc:spChg chg="add del">
          <ac:chgData name="Timothée Minard" userId="4dbf4b204a78cf83" providerId="LiveId" clId="{1797B0F9-2492-4FAB-82F9-1AD9CB27A195}" dt="2025-10-20T12:53:26.853" v="812" actId="22"/>
          <ac:spMkLst>
            <pc:docMk/>
            <pc:sldMk cId="479585341" sldId="281"/>
            <ac:spMk id="7" creationId="{5F26CFBE-A4D0-5B45-97C1-A2DC3DD1A85F}"/>
          </ac:spMkLst>
        </pc:spChg>
      </pc:sldChg>
      <pc:sldChg chg="modSp add mod modAnim">
        <pc:chgData name="Timothée Minard" userId="4dbf4b204a78cf83" providerId="LiveId" clId="{1797B0F9-2492-4FAB-82F9-1AD9CB27A195}" dt="2025-10-21T11:57:26.028" v="2300" actId="20577"/>
        <pc:sldMkLst>
          <pc:docMk/>
          <pc:sldMk cId="2611001380" sldId="282"/>
        </pc:sldMkLst>
        <pc:spChg chg="mod">
          <ac:chgData name="Timothée Minard" userId="4dbf4b204a78cf83" providerId="LiveId" clId="{1797B0F9-2492-4FAB-82F9-1AD9CB27A195}" dt="2025-10-21T11:54:48.070" v="2296" actId="207"/>
          <ac:spMkLst>
            <pc:docMk/>
            <pc:sldMk cId="2611001380" sldId="282"/>
            <ac:spMk id="2" creationId="{8E7F41D0-E7FA-C0B7-67BF-60DCCA7686BB}"/>
          </ac:spMkLst>
        </pc:spChg>
        <pc:spChg chg="mod">
          <ac:chgData name="Timothée Minard" userId="4dbf4b204a78cf83" providerId="LiveId" clId="{1797B0F9-2492-4FAB-82F9-1AD9CB27A195}" dt="2025-10-21T11:57:26.028" v="2300" actId="20577"/>
          <ac:spMkLst>
            <pc:docMk/>
            <pc:sldMk cId="2611001380" sldId="282"/>
            <ac:spMk id="3" creationId="{07ACBF89-7214-1190-DBB6-0BAED8EE4390}"/>
          </ac:spMkLst>
        </pc:spChg>
      </pc:sldChg>
      <pc:sldChg chg="modSp add mod modAnim">
        <pc:chgData name="Timothée Minard" userId="4dbf4b204a78cf83" providerId="LiveId" clId="{1797B0F9-2492-4FAB-82F9-1AD9CB27A195}" dt="2025-10-21T12:05:57.448" v="2891" actId="207"/>
        <pc:sldMkLst>
          <pc:docMk/>
          <pc:sldMk cId="3762244430" sldId="283"/>
        </pc:sldMkLst>
        <pc:spChg chg="mod">
          <ac:chgData name="Timothée Minard" userId="4dbf4b204a78cf83" providerId="LiveId" clId="{1797B0F9-2492-4FAB-82F9-1AD9CB27A195}" dt="2025-10-21T12:05:57.448" v="2891" actId="207"/>
          <ac:spMkLst>
            <pc:docMk/>
            <pc:sldMk cId="3762244430" sldId="283"/>
            <ac:spMk id="2" creationId="{F8F7DE27-ED00-8C97-2D00-7CCD619A6AF1}"/>
          </ac:spMkLst>
        </pc:spChg>
        <pc:spChg chg="mod">
          <ac:chgData name="Timothée Minard" userId="4dbf4b204a78cf83" providerId="LiveId" clId="{1797B0F9-2492-4FAB-82F9-1AD9CB27A195}" dt="2025-10-21T10:29:46.423" v="2290" actId="1076"/>
          <ac:spMkLst>
            <pc:docMk/>
            <pc:sldMk cId="3762244430" sldId="283"/>
            <ac:spMk id="4" creationId="{433350BA-A88A-DE84-16F7-23D0F6872233}"/>
          </ac:spMkLst>
        </pc:spChg>
      </pc:sldChg>
      <pc:sldChg chg="modSp add mod modAnim">
        <pc:chgData name="Timothée Minard" userId="4dbf4b204a78cf83" providerId="LiveId" clId="{1797B0F9-2492-4FAB-82F9-1AD9CB27A195}" dt="2025-10-21T12:06:09.463" v="2893" actId="207"/>
        <pc:sldMkLst>
          <pc:docMk/>
          <pc:sldMk cId="3637203349" sldId="284"/>
        </pc:sldMkLst>
        <pc:spChg chg="mod">
          <ac:chgData name="Timothée Minard" userId="4dbf4b204a78cf83" providerId="LiveId" clId="{1797B0F9-2492-4FAB-82F9-1AD9CB27A195}" dt="2025-10-21T12:06:09.463" v="2893" actId="207"/>
          <ac:spMkLst>
            <pc:docMk/>
            <pc:sldMk cId="3637203349" sldId="284"/>
            <ac:spMk id="2" creationId="{7364DE6A-3E42-C4F0-9B06-FE0064594F54}"/>
          </ac:spMkLst>
        </pc:spChg>
        <pc:spChg chg="mod">
          <ac:chgData name="Timothée Minard" userId="4dbf4b204a78cf83" providerId="LiveId" clId="{1797B0F9-2492-4FAB-82F9-1AD9CB27A195}" dt="2025-10-21T12:05:45.235" v="2890" actId="1076"/>
          <ac:spMkLst>
            <pc:docMk/>
            <pc:sldMk cId="3637203349" sldId="284"/>
            <ac:spMk id="4" creationId="{B8F8B3B8-7C1E-EAB0-86BC-A912AF493DC6}"/>
          </ac:spMkLst>
        </pc:spChg>
      </pc:sldChg>
      <pc:sldChg chg="modSp add mod modAnim">
        <pc:chgData name="Timothée Minard" userId="4dbf4b204a78cf83" providerId="LiveId" clId="{1797B0F9-2492-4FAB-82F9-1AD9CB27A195}" dt="2025-10-21T16:31:30.589" v="4357"/>
        <pc:sldMkLst>
          <pc:docMk/>
          <pc:sldMk cId="3657797909" sldId="285"/>
        </pc:sldMkLst>
        <pc:spChg chg="mod">
          <ac:chgData name="Timothée Minard" userId="4dbf4b204a78cf83" providerId="LiveId" clId="{1797B0F9-2492-4FAB-82F9-1AD9CB27A195}" dt="2025-10-21T16:30:17.894" v="4355" actId="27636"/>
          <ac:spMkLst>
            <pc:docMk/>
            <pc:sldMk cId="3657797909" sldId="285"/>
            <ac:spMk id="3" creationId="{80B390AB-752C-79E1-ECC0-7DB38F1A284F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D059B-E992-46EA-A2BC-130AA3E4798F}" type="datetimeFigureOut">
              <a:rPr lang="fr-FR" smtClean="0"/>
              <a:t>23/10/2025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1A35F-76E9-4A99-89A4-0063A783B04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9337083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D059B-E992-46EA-A2BC-130AA3E4798F}" type="datetimeFigureOut">
              <a:rPr lang="fr-FR" smtClean="0"/>
              <a:t>23/10/2025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1A35F-76E9-4A99-89A4-0063A783B04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877977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D059B-E992-46EA-A2BC-130AA3E4798F}" type="datetimeFigureOut">
              <a:rPr lang="fr-FR" smtClean="0"/>
              <a:t>23/10/2025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1A35F-76E9-4A99-89A4-0063A783B04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123544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D059B-E992-46EA-A2BC-130AA3E4798F}" type="datetimeFigureOut">
              <a:rPr lang="fr-FR" smtClean="0"/>
              <a:t>23/10/2025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1A35F-76E9-4A99-89A4-0063A783B04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96194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D059B-E992-46EA-A2BC-130AA3E4798F}" type="datetimeFigureOut">
              <a:rPr lang="fr-FR" smtClean="0"/>
              <a:t>23/10/2025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1A35F-76E9-4A99-89A4-0063A783B04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6378030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D059B-E992-46EA-A2BC-130AA3E4798F}" type="datetimeFigureOut">
              <a:rPr lang="fr-FR" smtClean="0"/>
              <a:t>23/10/2025</a:t>
            </a:fld>
            <a:endParaRPr lang="fr-FR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1A35F-76E9-4A99-89A4-0063A783B04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424996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D059B-E992-46EA-A2BC-130AA3E4798F}" type="datetimeFigureOut">
              <a:rPr lang="fr-FR" smtClean="0"/>
              <a:t>23/10/2025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1A35F-76E9-4A99-89A4-0063A783B048}" type="slidenum">
              <a:rPr lang="fr-FR" smtClean="0"/>
              <a:t>‹N°›</a:t>
            </a:fld>
            <a:endParaRPr lang="fr-FR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57090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D059B-E992-46EA-A2BC-130AA3E4798F}" type="datetimeFigureOut">
              <a:rPr lang="fr-FR" smtClean="0"/>
              <a:t>23/10/2025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1A35F-76E9-4A99-89A4-0063A783B04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988945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D059B-E992-46EA-A2BC-130AA3E4798F}" type="datetimeFigureOut">
              <a:rPr lang="fr-FR" smtClean="0"/>
              <a:t>23/10/2025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1A35F-76E9-4A99-89A4-0063A783B04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466064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D059B-E992-46EA-A2BC-130AA3E4798F}" type="datetimeFigureOut">
              <a:rPr lang="fr-FR" smtClean="0"/>
              <a:t>23/10/2025</a:t>
            </a:fld>
            <a:endParaRPr lang="fr-F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fr-FR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1A35F-76E9-4A99-89A4-0063A783B04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98876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313D059B-E992-46EA-A2BC-130AA3E4798F}" type="datetimeFigureOut">
              <a:rPr lang="fr-FR" smtClean="0"/>
              <a:t>23/10/2025</a:t>
            </a:fld>
            <a:endParaRPr lang="fr-FR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fr-FR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1A35F-76E9-4A99-89A4-0063A783B04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06865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313D059B-E992-46EA-A2BC-130AA3E4798F}" type="datetimeFigureOut">
              <a:rPr lang="fr-FR" smtClean="0"/>
              <a:t>23/10/2025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C891A35F-76E9-4A99-89A4-0063A783B04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262421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24AE58-C5D9-F921-EB9C-955F7B6367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7C883C8-A2B8-CAF4-DB18-0369D9DE2E9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00200" y="1612900"/>
            <a:ext cx="8991600" cy="2419764"/>
          </a:xfrm>
        </p:spPr>
        <p:txBody>
          <a:bodyPr>
            <a:normAutofit fontScale="90000"/>
          </a:bodyPr>
          <a:lstStyle/>
          <a:p>
            <a:r>
              <a:rPr lang="fr-FR" sz="6000" dirty="0"/>
              <a:t>Devenir des facilitateurs de vocation ?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A67E9884-771C-6C93-132C-FFB93F4608D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733624"/>
          </a:xfrm>
        </p:spPr>
        <p:txBody>
          <a:bodyPr>
            <a:normAutofit fontScale="77500" lnSpcReduction="20000"/>
          </a:bodyPr>
          <a:lstStyle/>
          <a:p>
            <a:r>
              <a:rPr lang="fr-FR" sz="6700" dirty="0"/>
              <a:t>3</a:t>
            </a:r>
            <a:r>
              <a:rPr lang="fr-FR" sz="6700" baseline="30000" dirty="0"/>
              <a:t>e</a:t>
            </a:r>
            <a:r>
              <a:rPr lang="fr-FR" sz="6700" dirty="0"/>
              <a:t> session</a:t>
            </a:r>
          </a:p>
          <a:p>
            <a:r>
              <a:rPr lang="fr-FR" sz="3600" dirty="0"/>
              <a:t>Séminaire PSP </a:t>
            </a:r>
          </a:p>
          <a:p>
            <a:r>
              <a:rPr lang="fr-FR" sz="3600" dirty="0"/>
              <a:t>20-24 octobre 2025</a:t>
            </a:r>
          </a:p>
        </p:txBody>
      </p:sp>
    </p:spTree>
    <p:extLst>
      <p:ext uri="{BB962C8B-B14F-4D97-AF65-F5344CB8AC3E}">
        <p14:creationId xmlns:p14="http://schemas.microsoft.com/office/powerpoint/2010/main" val="17424288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A9710B-5D5F-2531-D624-7F7F4DA322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E9515BB-2B9B-124F-3FFE-76C25DC60E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5999" y="228600"/>
            <a:ext cx="8913043" cy="1066800"/>
          </a:xfrm>
        </p:spPr>
        <p:txBody>
          <a:bodyPr>
            <a:normAutofit fontScale="90000"/>
          </a:bodyPr>
          <a:lstStyle/>
          <a:p>
            <a:r>
              <a:rPr lang="fr-FR" sz="4000" dirty="0">
                <a:solidFill>
                  <a:schemeClr val="accent2"/>
                </a:solidFill>
              </a:rPr>
              <a:t>Temps de partage </a:t>
            </a:r>
            <a:r>
              <a:rPr lang="fr-FR" sz="4000" dirty="0"/>
              <a:t>: Des facilitateurs de vocation ?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F8DB7C15-6432-BF1F-7A53-E7FA777161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0500" y="1409700"/>
            <a:ext cx="11811000" cy="5402827"/>
          </a:xfrm>
        </p:spPr>
        <p:txBody>
          <a:bodyPr>
            <a:noAutofit/>
          </a:bodyPr>
          <a:lstStyle/>
          <a:p>
            <a:pPr marL="0" lvl="0" indent="0" algn="just">
              <a:spcBef>
                <a:spcPts val="0"/>
              </a:spcBef>
              <a:buNone/>
            </a:pPr>
            <a:r>
              <a:rPr lang="fr-FR" sz="2300" b="1" kern="100" dirty="0">
                <a:solidFill>
                  <a:schemeClr val="accent2"/>
                </a:solidFill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L’idée d’un modèle</a:t>
            </a:r>
          </a:p>
          <a:p>
            <a:pPr marL="742950" lvl="1" indent="-285750" algn="just"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fr-FR" sz="2300" kern="100" dirty="0"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Comment est-ce que je réagis face à l’idée que les personnes dans le ministère sont des « modèles » pour ceux que le Seigneur appelle au ministère ?</a:t>
            </a:r>
          </a:p>
          <a:p>
            <a:pPr marL="0" lvl="0" indent="0" algn="just">
              <a:spcBef>
                <a:spcPts val="0"/>
              </a:spcBef>
              <a:buNone/>
            </a:pPr>
            <a:r>
              <a:rPr lang="fr-FR" sz="2300" b="1" kern="100" dirty="0">
                <a:solidFill>
                  <a:schemeClr val="accent2"/>
                </a:solidFill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Quelle image est-ce que je donne du ministère ?</a:t>
            </a:r>
          </a:p>
          <a:p>
            <a:pPr marL="742950" lvl="1" indent="-285750" algn="just"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fr-FR" sz="2300" kern="100" dirty="0"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Comment envisagez-vous l’idée que, au sein de l’Eglise locale, on puisse parler ouvertement des difficultés et souffrances dans le ministère? Comment le vivez-vous à votre niveau ?</a:t>
            </a:r>
          </a:p>
          <a:p>
            <a:pPr marL="742950" lvl="1" indent="-285750" algn="just"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fr-FR" sz="2300" kern="100" dirty="0"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Est-ce que j’arrive à témoigner de la grâce et des joies qu’il y a dans le service de Christ? Ou est-ce que c’est compliqué ?</a:t>
            </a:r>
          </a:p>
          <a:p>
            <a:pPr marL="0" lvl="0" indent="0" algn="just">
              <a:spcBef>
                <a:spcPts val="0"/>
              </a:spcBef>
              <a:buNone/>
            </a:pPr>
            <a:r>
              <a:rPr lang="fr-FR" sz="2300" b="1" kern="100" dirty="0">
                <a:solidFill>
                  <a:schemeClr val="accent2"/>
                </a:solidFill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Un ministère en équipe</a:t>
            </a:r>
          </a:p>
          <a:p>
            <a:pPr marL="742950" lvl="1" indent="-285750" algn="just">
              <a:spcBef>
                <a:spcPts val="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fr-FR" sz="2300" kern="100" dirty="0"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Comment est-ce que je vis mon ministère en équipe : dans l’Eglise locale ? au-delà de l’Eglise locale ?</a:t>
            </a:r>
          </a:p>
          <a:p>
            <a:pPr marL="0" lvl="0" indent="0" algn="just">
              <a:spcBef>
                <a:spcPts val="0"/>
              </a:spcBef>
              <a:buNone/>
            </a:pPr>
            <a:r>
              <a:rPr lang="fr-FR" sz="2300" b="1" kern="100" dirty="0">
                <a:solidFill>
                  <a:schemeClr val="accent2"/>
                </a:solidFill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Un ministère en mouvement</a:t>
            </a:r>
          </a:p>
          <a:p>
            <a:pPr marL="742950" lvl="1" indent="-285750" algn="just">
              <a:spcBef>
                <a:spcPts val="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fr-FR" sz="2300" kern="100" dirty="0"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Comment est-ce que je réagis à l’idée d’un ministère en « mouvement » appelé à se vivre en différents lieux, selon différentes orientations (au fil des années) ?</a:t>
            </a:r>
          </a:p>
          <a:p>
            <a:pPr marL="742950" lvl="1" indent="-285750" algn="just">
              <a:spcBef>
                <a:spcPts val="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endParaRPr lang="fr-FR" sz="2400" kern="100" dirty="0"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indent="0" algn="just">
              <a:spcBef>
                <a:spcPts val="0"/>
              </a:spcBef>
              <a:spcAft>
                <a:spcPts val="600"/>
              </a:spcAft>
              <a:buNone/>
            </a:pPr>
            <a:endParaRPr lang="fr-FR" sz="2600" b="1" kern="100" dirty="0">
              <a:solidFill>
                <a:schemeClr val="accent2"/>
              </a:solidFill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lvl="1" indent="0" algn="just">
              <a:spcBef>
                <a:spcPts val="0"/>
              </a:spcBef>
              <a:spcAft>
                <a:spcPts val="600"/>
              </a:spcAft>
              <a:buNone/>
            </a:pPr>
            <a:endParaRPr lang="fr-FR" sz="2400" kern="100" dirty="0"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Graphique 4" descr="Chat avec un remplissage uni">
            <a:extLst>
              <a:ext uri="{FF2B5EF4-FFF2-40B4-BE49-F238E27FC236}">
                <a16:creationId xmlns:a16="http://schemas.microsoft.com/office/drawing/2014/main" id="{33CC292A-D273-4721-9F4C-75E53C02065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57200" y="45473"/>
            <a:ext cx="1402080" cy="1402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08306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CB5C7DF-6EA9-86A8-6896-2FF494A986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60448" y="423672"/>
            <a:ext cx="8071104" cy="1188720"/>
          </a:xfrm>
        </p:spPr>
        <p:txBody>
          <a:bodyPr/>
          <a:lstStyle/>
          <a:p>
            <a:r>
              <a:rPr lang="fr-FR" b="1" dirty="0">
                <a:solidFill>
                  <a:schemeClr val="tx1"/>
                </a:solidFill>
              </a:rPr>
              <a:t>Des facilitateurs de vocations ?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3FFFA5F-7C46-1B20-DEDE-2FCADC814B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5300" y="1859280"/>
            <a:ext cx="11239500" cy="4838700"/>
          </a:xfrm>
        </p:spPr>
        <p:txBody>
          <a:bodyPr>
            <a:normAutofit lnSpcReduction="10000"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fr-FR" sz="3200" dirty="0"/>
              <a:t>Une </a:t>
            </a:r>
            <a:r>
              <a:rPr lang="fr-FR" sz="3200" b="1" dirty="0"/>
              <a:t>crise de vocations </a:t>
            </a:r>
            <a:r>
              <a:rPr lang="fr-FR" sz="3200" dirty="0"/>
              <a:t>parmi les évangéliques en France ?</a:t>
            </a:r>
          </a:p>
          <a:p>
            <a:pPr marL="228600" lvl="1" indent="0">
              <a:spcBef>
                <a:spcPts val="0"/>
              </a:spcBef>
              <a:buNone/>
            </a:pPr>
            <a:r>
              <a:rPr lang="fr-FR" sz="2800" dirty="0"/>
              <a:t>	</a:t>
            </a:r>
            <a:r>
              <a:rPr lang="fr-FR" sz="2800" i="1" dirty="0"/>
              <a:t>Sommes-nous des « </a:t>
            </a:r>
            <a:r>
              <a:rPr lang="fr-FR" sz="2800" i="1" dirty="0" err="1"/>
              <a:t>démotivateurs</a:t>
            </a:r>
            <a:r>
              <a:rPr lang="fr-FR" sz="2800" i="1" dirty="0"/>
              <a:t> » ou des « facilitateurs » de 	vocations ?</a:t>
            </a:r>
          </a:p>
          <a:p>
            <a:pPr marL="0" indent="0">
              <a:spcBef>
                <a:spcPts val="0"/>
              </a:spcBef>
              <a:buNone/>
            </a:pPr>
            <a:r>
              <a:rPr lang="fr-FR" sz="3200" b="1" dirty="0">
                <a:solidFill>
                  <a:schemeClr val="accent2"/>
                </a:solidFill>
              </a:rPr>
              <a:t>Paul </a:t>
            </a:r>
            <a:r>
              <a:rPr lang="fr-FR" sz="3200" dirty="0">
                <a:solidFill>
                  <a:schemeClr val="accent2"/>
                </a:solidFill>
              </a:rPr>
              <a:t>comme </a:t>
            </a:r>
            <a:r>
              <a:rPr lang="fr-FR" sz="3200" b="1" dirty="0">
                <a:solidFill>
                  <a:schemeClr val="accent2"/>
                </a:solidFill>
              </a:rPr>
              <a:t>facilitateur de vocations</a:t>
            </a:r>
          </a:p>
          <a:p>
            <a:pPr lvl="1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fr-FR" sz="2800" dirty="0"/>
              <a:t> Face à la </a:t>
            </a:r>
            <a:r>
              <a:rPr lang="fr-FR" sz="2800" b="1" dirty="0"/>
              <a:t>perte de prestige </a:t>
            </a:r>
            <a:r>
              <a:rPr lang="fr-FR" sz="2800" dirty="0"/>
              <a:t>du ministère pastoral </a:t>
            </a:r>
          </a:p>
          <a:p>
            <a:pPr lvl="2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fr-FR" sz="2800" dirty="0"/>
              <a:t> Un modèle de ministère </a:t>
            </a:r>
            <a:r>
              <a:rPr lang="fr-FR" sz="2800" b="1" dirty="0">
                <a:solidFill>
                  <a:schemeClr val="accent2"/>
                </a:solidFill>
              </a:rPr>
              <a:t>à la fois réaliste face aux difficultés et enthousiaste pour souligner la grâce </a:t>
            </a:r>
            <a:r>
              <a:rPr lang="fr-FR" sz="2800" dirty="0"/>
              <a:t>de pouvoir servir Christ !</a:t>
            </a:r>
          </a:p>
          <a:p>
            <a:pPr lvl="1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fr-FR" sz="2800" dirty="0"/>
              <a:t> Face à l’idée d’un </a:t>
            </a:r>
            <a:r>
              <a:rPr lang="fr-FR" sz="2800" b="1" dirty="0"/>
              <a:t>pasteur « à tout faire »</a:t>
            </a:r>
          </a:p>
          <a:p>
            <a:pPr lvl="2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fr-FR" sz="2800" dirty="0"/>
              <a:t> Un modèle de </a:t>
            </a:r>
            <a:r>
              <a:rPr lang="fr-FR" sz="2800" b="1" dirty="0">
                <a:solidFill>
                  <a:schemeClr val="accent2"/>
                </a:solidFill>
              </a:rPr>
              <a:t>travail d’équipe</a:t>
            </a:r>
          </a:p>
          <a:p>
            <a:pPr lvl="1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fr-FR" sz="2800" dirty="0"/>
              <a:t> Face à la difficulté d’envisager un </a:t>
            </a:r>
            <a:r>
              <a:rPr lang="fr-FR" sz="2800" b="1" dirty="0"/>
              <a:t>ministère « à vie »</a:t>
            </a:r>
          </a:p>
          <a:p>
            <a:pPr lvl="2"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fr-FR" sz="2800" dirty="0"/>
              <a:t> Un modèle de </a:t>
            </a:r>
            <a:r>
              <a:rPr lang="fr-FR" sz="2800" b="1" dirty="0">
                <a:solidFill>
                  <a:schemeClr val="accent2"/>
                </a:solidFill>
              </a:rPr>
              <a:t>ministère « en mouvement »</a:t>
            </a:r>
          </a:p>
        </p:txBody>
      </p:sp>
    </p:spTree>
    <p:extLst>
      <p:ext uri="{BB962C8B-B14F-4D97-AF65-F5344CB8AC3E}">
        <p14:creationId xmlns:p14="http://schemas.microsoft.com/office/powerpoint/2010/main" val="4795853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8E11CB-42FD-0965-93FB-D6922EA6F5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E7F41D0-E7FA-C0B7-67BF-60DCCA7686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60448" y="423672"/>
            <a:ext cx="8071104" cy="1188720"/>
          </a:xfrm>
        </p:spPr>
        <p:txBody>
          <a:bodyPr/>
          <a:lstStyle/>
          <a:p>
            <a:r>
              <a:rPr lang="fr-FR" b="1" dirty="0">
                <a:solidFill>
                  <a:schemeClr val="tx1"/>
                </a:solidFill>
              </a:rPr>
              <a:t>Des facilitateurs de vocations ?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7ACBF89-7214-1190-DBB6-0BAED8EE43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5300" y="1859280"/>
            <a:ext cx="11239500" cy="4838700"/>
          </a:xfrm>
        </p:spPr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fr-FR" sz="3200" b="1" dirty="0"/>
              <a:t>Le modèle du « </a:t>
            </a:r>
            <a:r>
              <a:rPr lang="fr-FR" sz="3200" b="1" dirty="0">
                <a:solidFill>
                  <a:schemeClr val="accent2"/>
                </a:solidFill>
              </a:rPr>
              <a:t>modèle</a:t>
            </a:r>
            <a:r>
              <a:rPr lang="fr-FR" sz="3200" b="1" dirty="0"/>
              <a:t> »</a:t>
            </a:r>
            <a:endParaRPr lang="fr-FR" sz="2800" b="1" dirty="0"/>
          </a:p>
          <a:p>
            <a:pPr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fr-FR" sz="3200" dirty="0">
                <a:solidFill>
                  <a:schemeClr val="accent2"/>
                </a:solidFill>
              </a:rPr>
              <a:t>Paul</a:t>
            </a:r>
            <a:r>
              <a:rPr lang="fr-FR" sz="3200" dirty="0">
                <a:solidFill>
                  <a:schemeClr val="tx1"/>
                </a:solidFill>
              </a:rPr>
              <a:t> se présente lui-même comme un « </a:t>
            </a:r>
            <a:r>
              <a:rPr lang="fr-FR" sz="3200" dirty="0">
                <a:solidFill>
                  <a:schemeClr val="accent2"/>
                </a:solidFill>
              </a:rPr>
              <a:t>modèle</a:t>
            </a:r>
            <a:r>
              <a:rPr lang="fr-FR" sz="3200" dirty="0">
                <a:solidFill>
                  <a:schemeClr val="tx1"/>
                </a:solidFill>
              </a:rPr>
              <a:t> » à « prendre pour exemple » : Philippiens 3.17 ; 1 Corinthiens 11.1 ; etc.</a:t>
            </a:r>
          </a:p>
          <a:p>
            <a:pPr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fr-FR" sz="3000" dirty="0">
                <a:solidFill>
                  <a:schemeClr val="tx1"/>
                </a:solidFill>
              </a:rPr>
              <a:t>Dans un contexte où </a:t>
            </a:r>
            <a:r>
              <a:rPr lang="fr-FR" sz="3000" dirty="0">
                <a:solidFill>
                  <a:schemeClr val="accent2"/>
                </a:solidFill>
              </a:rPr>
              <a:t>Timothée et Tite </a:t>
            </a:r>
            <a:r>
              <a:rPr lang="fr-FR" sz="3000" dirty="0">
                <a:solidFill>
                  <a:schemeClr val="tx1"/>
                </a:solidFill>
              </a:rPr>
              <a:t>doivent mettre en place des ministères (anciens, épiscopes, diacres), Paul les encourage à « </a:t>
            </a:r>
            <a:r>
              <a:rPr lang="fr-FR" sz="3000" dirty="0">
                <a:solidFill>
                  <a:schemeClr val="accent2"/>
                </a:solidFill>
              </a:rPr>
              <a:t>être des modèles </a:t>
            </a:r>
            <a:r>
              <a:rPr lang="fr-FR" sz="3000" dirty="0">
                <a:solidFill>
                  <a:schemeClr val="tx1"/>
                </a:solidFill>
              </a:rPr>
              <a:t>» : Tite 2.6-8 ; 1 Timothée 4.12</a:t>
            </a:r>
          </a:p>
          <a:p>
            <a:pPr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fr-FR" sz="3000" dirty="0">
              <a:solidFill>
                <a:schemeClr val="tx1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fr-FR" sz="3000" i="1" dirty="0">
                <a:solidFill>
                  <a:schemeClr val="accent2"/>
                </a:solidFill>
              </a:rPr>
              <a:t>Quel modèle du ministère donnons-nous à celles et ceux que Dieu appelle ?</a:t>
            </a:r>
            <a:endParaRPr lang="fr-FR" sz="2800" i="1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10013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73349D-2A5A-F4D3-D34C-CF2E65A41B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E9E95B2-FF80-0FD8-3B7E-E648336190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49196" y="413274"/>
            <a:ext cx="9226804" cy="1188720"/>
          </a:xfrm>
        </p:spPr>
        <p:txBody>
          <a:bodyPr>
            <a:normAutofit fontScale="90000"/>
          </a:bodyPr>
          <a:lstStyle/>
          <a:p>
            <a:r>
              <a:rPr lang="fr-FR" sz="3100" b="1" dirty="0">
                <a:solidFill>
                  <a:schemeClr val="accent2"/>
                </a:solidFill>
              </a:rPr>
              <a:t>QUELLE IMAGE </a:t>
            </a:r>
            <a:r>
              <a:rPr lang="fr-FR" sz="3100" b="1" dirty="0">
                <a:solidFill>
                  <a:schemeClr val="tx1"/>
                </a:solidFill>
              </a:rPr>
              <a:t>EST-CE que je donne du ministère ?</a:t>
            </a:r>
            <a:endParaRPr lang="fr-FR" b="1" dirty="0">
              <a:solidFill>
                <a:schemeClr val="tx1"/>
              </a:solidFill>
            </a:endParaRPr>
          </a:p>
        </p:txBody>
      </p:sp>
      <p:pic>
        <p:nvPicPr>
          <p:cNvPr id="8" name="Graphique 7" descr="Badge 1 avec un remplissage uni">
            <a:extLst>
              <a:ext uri="{FF2B5EF4-FFF2-40B4-BE49-F238E27FC236}">
                <a16:creationId xmlns:a16="http://schemas.microsoft.com/office/drawing/2014/main" id="{2DB42DAF-426C-39AB-C5BC-CC29D35FA38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82600" y="472620"/>
            <a:ext cx="1070029" cy="1070029"/>
          </a:xfrm>
          <a:prstGeom prst="rect">
            <a:avLst/>
          </a:prstGeom>
        </p:spPr>
      </p:pic>
      <p:sp>
        <p:nvSpPr>
          <p:cNvPr id="4" name="ZoneTexte 3">
            <a:extLst>
              <a:ext uri="{FF2B5EF4-FFF2-40B4-BE49-F238E27FC236}">
                <a16:creationId xmlns:a16="http://schemas.microsoft.com/office/drawing/2014/main" id="{5BCE7FC5-4EF5-BDB1-E558-79A7C27CAA7A}"/>
              </a:ext>
            </a:extLst>
          </p:cNvPr>
          <p:cNvSpPr txBox="1"/>
          <p:nvPr/>
        </p:nvSpPr>
        <p:spPr>
          <a:xfrm>
            <a:off x="194603" y="1601994"/>
            <a:ext cx="11997397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="1" dirty="0">
                <a:solidFill>
                  <a:schemeClr val="accent2"/>
                </a:solidFill>
              </a:rPr>
              <a:t>Une présentation réaliste et « vraie » du ministère</a:t>
            </a:r>
          </a:p>
          <a:p>
            <a:r>
              <a:rPr lang="fr-FR" sz="2800" dirty="0"/>
              <a:t>Voir </a:t>
            </a:r>
            <a:r>
              <a:rPr lang="fr-FR" sz="2800" b="1" dirty="0"/>
              <a:t>2 Corinthiens :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fr-FR" sz="2800" dirty="0"/>
              <a:t>Le ministère de Paul semble remis en cause par certains Corinthiens</a:t>
            </a:r>
          </a:p>
          <a:p>
            <a:pPr marL="914400" lvl="1" indent="-457200">
              <a:buFont typeface="Wingdings" panose="05000000000000000000" pitchFamily="2" charset="2"/>
              <a:buChar char="Ø"/>
            </a:pPr>
            <a:r>
              <a:rPr lang="fr-FR" sz="2800" dirty="0"/>
              <a:t>Paul souligne abondamment </a:t>
            </a:r>
            <a:r>
              <a:rPr lang="fr-FR" sz="2800" dirty="0">
                <a:solidFill>
                  <a:srgbClr val="C00000"/>
                </a:solidFill>
              </a:rPr>
              <a:t>les souffrances et difficultés qu’il endure </a:t>
            </a:r>
            <a:r>
              <a:rPr lang="fr-FR" sz="2800" dirty="0"/>
              <a:t>: 2 Co 4.7 ; 5.1-4 ;  11.23-28 ;  12.7-10</a:t>
            </a:r>
          </a:p>
          <a:p>
            <a:pPr marL="914400" lvl="1" indent="-457200">
              <a:buFont typeface="Wingdings" panose="05000000000000000000" pitchFamily="2" charset="2"/>
              <a:buChar char="ü"/>
            </a:pPr>
            <a:r>
              <a:rPr lang="fr-FR" sz="2800" dirty="0"/>
              <a:t>La mise en avant de sa faiblesse humaine permet de mettre la lumière sur </a:t>
            </a:r>
            <a:r>
              <a:rPr lang="fr-FR" sz="2800" i="1" dirty="0">
                <a:solidFill>
                  <a:srgbClr val="C00000"/>
                </a:solidFill>
              </a:rPr>
              <a:t>la puissance et la gloire de Dieu</a:t>
            </a:r>
            <a:r>
              <a:rPr lang="fr-FR" sz="2800" dirty="0">
                <a:solidFill>
                  <a:srgbClr val="C00000"/>
                </a:solidFill>
              </a:rPr>
              <a:t> </a:t>
            </a:r>
            <a:r>
              <a:rPr lang="fr-FR" sz="2800" dirty="0"/>
              <a:t>qui est à l’œuvre à travers son ministère (2 Co 4.7 ; 12.9)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fr-FR" sz="2800" dirty="0"/>
              <a:t>Refus de la « toute-puissance » du responsable d’Eglise !</a:t>
            </a:r>
          </a:p>
          <a:p>
            <a:pPr marL="914400" lvl="1" indent="-457200">
              <a:buFont typeface="Wingdings" panose="05000000000000000000" pitchFamily="2" charset="2"/>
              <a:buChar char="ü"/>
            </a:pPr>
            <a:r>
              <a:rPr lang="fr-FR" sz="2800" dirty="0"/>
              <a:t>La mise en avant des persécutions et difficultés de Paul est aussi un moyen de souligner qu’il est </a:t>
            </a:r>
            <a:r>
              <a:rPr lang="fr-FR" sz="2800" i="1" dirty="0"/>
              <a:t>le </a:t>
            </a:r>
            <a:r>
              <a:rPr lang="fr-FR" sz="2800" i="1" dirty="0">
                <a:solidFill>
                  <a:srgbClr val="C00000"/>
                </a:solidFill>
              </a:rPr>
              <a:t>serviteur d’un Christ crucifié </a:t>
            </a:r>
            <a:r>
              <a:rPr lang="fr-FR" sz="2800" dirty="0"/>
              <a:t>(2 Co 4.10)</a:t>
            </a:r>
            <a:endParaRPr lang="fr-FR" sz="2800" i="1" dirty="0"/>
          </a:p>
        </p:txBody>
      </p:sp>
    </p:spTree>
    <p:extLst>
      <p:ext uri="{BB962C8B-B14F-4D97-AF65-F5344CB8AC3E}">
        <p14:creationId xmlns:p14="http://schemas.microsoft.com/office/powerpoint/2010/main" val="6969117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CBC2CF-DF80-916E-54E4-2205AC999E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8F7DE27-ED00-8C97-2D00-7CCD619A6A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49196" y="413274"/>
            <a:ext cx="9226804" cy="1188720"/>
          </a:xfrm>
        </p:spPr>
        <p:txBody>
          <a:bodyPr>
            <a:normAutofit fontScale="90000"/>
          </a:bodyPr>
          <a:lstStyle/>
          <a:p>
            <a:r>
              <a:rPr lang="fr-FR" sz="3100" b="1" dirty="0">
                <a:solidFill>
                  <a:schemeClr val="accent2"/>
                </a:solidFill>
              </a:rPr>
              <a:t>QUELLE IMAGE </a:t>
            </a:r>
            <a:r>
              <a:rPr lang="fr-FR" sz="3100" b="1" dirty="0">
                <a:solidFill>
                  <a:schemeClr val="tx1"/>
                </a:solidFill>
              </a:rPr>
              <a:t>EST-CE que je donne du ministère ?</a:t>
            </a:r>
            <a:endParaRPr lang="fr-FR" b="1" dirty="0">
              <a:solidFill>
                <a:schemeClr val="tx1"/>
              </a:solidFill>
            </a:endParaRPr>
          </a:p>
        </p:txBody>
      </p:sp>
      <p:pic>
        <p:nvPicPr>
          <p:cNvPr id="8" name="Graphique 7" descr="Badge 1 avec un remplissage uni">
            <a:extLst>
              <a:ext uri="{FF2B5EF4-FFF2-40B4-BE49-F238E27FC236}">
                <a16:creationId xmlns:a16="http://schemas.microsoft.com/office/drawing/2014/main" id="{AE6F79A5-1A6F-3A02-1D2F-CED7035BA5B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82600" y="472620"/>
            <a:ext cx="1070029" cy="1070029"/>
          </a:xfrm>
          <a:prstGeom prst="rect">
            <a:avLst/>
          </a:prstGeom>
        </p:spPr>
      </p:pic>
      <p:sp>
        <p:nvSpPr>
          <p:cNvPr id="4" name="ZoneTexte 3">
            <a:extLst>
              <a:ext uri="{FF2B5EF4-FFF2-40B4-BE49-F238E27FC236}">
                <a16:creationId xmlns:a16="http://schemas.microsoft.com/office/drawing/2014/main" id="{433350BA-A88A-DE84-16F7-23D0F6872233}"/>
              </a:ext>
            </a:extLst>
          </p:cNvPr>
          <p:cNvSpPr txBox="1"/>
          <p:nvPr/>
        </p:nvSpPr>
        <p:spPr>
          <a:xfrm>
            <a:off x="194603" y="1878441"/>
            <a:ext cx="11997397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="1" dirty="0">
                <a:solidFill>
                  <a:schemeClr val="accent2"/>
                </a:solidFill>
              </a:rPr>
              <a:t>Une présentation réaliste et « vraie » du ministère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fr-FR" sz="3200" dirty="0"/>
              <a:t>Permet de rendre le ministère </a:t>
            </a:r>
            <a:r>
              <a:rPr lang="fr-FR" sz="3200" dirty="0">
                <a:solidFill>
                  <a:srgbClr val="C00000"/>
                </a:solidFill>
              </a:rPr>
              <a:t>plus accessible</a:t>
            </a:r>
            <a:r>
              <a:rPr lang="fr-FR" sz="3200" dirty="0"/>
              <a:t>, plus « humain ».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fr-FR" sz="3200" dirty="0"/>
              <a:t>Permet de </a:t>
            </a:r>
            <a:r>
              <a:rPr lang="fr-FR" sz="3200" dirty="0">
                <a:solidFill>
                  <a:srgbClr val="C00000"/>
                </a:solidFill>
              </a:rPr>
              <a:t>ne pas idéaliser le ministère </a:t>
            </a:r>
            <a:r>
              <a:rPr lang="fr-FR" sz="3200" dirty="0"/>
              <a:t>et d’aider ceux qui se lancent dans le ministère à être conscients des difficultés possibles.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fr-FR" sz="3200" dirty="0"/>
              <a:t>Crée </a:t>
            </a:r>
            <a:r>
              <a:rPr lang="fr-FR" sz="3200" dirty="0">
                <a:solidFill>
                  <a:srgbClr val="C00000"/>
                </a:solidFill>
              </a:rPr>
              <a:t>une culture d’Eglise qui ne place pas des attentes irréalistes </a:t>
            </a:r>
            <a:r>
              <a:rPr lang="fr-FR" sz="3200" dirty="0"/>
              <a:t>sur les responsables. 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fr-FR" sz="3200" dirty="0"/>
              <a:t>La persévérance malgré les difficultés est aussi une </a:t>
            </a:r>
            <a:r>
              <a:rPr lang="fr-FR" sz="3200" dirty="0">
                <a:solidFill>
                  <a:srgbClr val="C00000"/>
                </a:solidFill>
              </a:rPr>
              <a:t>force d’interpellation</a:t>
            </a:r>
            <a:r>
              <a:rPr lang="fr-FR" sz="32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7622444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EAD2ED-337C-E66E-8341-6444EA1B24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364DE6A-3E42-C4F0-9B06-FE0064594F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49196" y="413274"/>
            <a:ext cx="9226804" cy="1188720"/>
          </a:xfrm>
        </p:spPr>
        <p:txBody>
          <a:bodyPr>
            <a:normAutofit fontScale="90000"/>
          </a:bodyPr>
          <a:lstStyle/>
          <a:p>
            <a:r>
              <a:rPr lang="fr-FR" sz="3100" b="1" dirty="0">
                <a:solidFill>
                  <a:schemeClr val="accent2"/>
                </a:solidFill>
              </a:rPr>
              <a:t>QUELLE IMAGE </a:t>
            </a:r>
            <a:r>
              <a:rPr lang="fr-FR" sz="3100" b="1" dirty="0">
                <a:solidFill>
                  <a:schemeClr val="tx1"/>
                </a:solidFill>
              </a:rPr>
              <a:t>EST-CE que je donne du ministère ?</a:t>
            </a:r>
            <a:endParaRPr lang="fr-FR" b="1" dirty="0">
              <a:solidFill>
                <a:schemeClr val="tx1"/>
              </a:solidFill>
            </a:endParaRPr>
          </a:p>
        </p:txBody>
      </p:sp>
      <p:pic>
        <p:nvPicPr>
          <p:cNvPr id="8" name="Graphique 7" descr="Badge 1 avec un remplissage uni">
            <a:extLst>
              <a:ext uri="{FF2B5EF4-FFF2-40B4-BE49-F238E27FC236}">
                <a16:creationId xmlns:a16="http://schemas.microsoft.com/office/drawing/2014/main" id="{C4781E08-88AC-4DAD-3C9E-8BB4455D5A5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82600" y="472620"/>
            <a:ext cx="1070029" cy="1070029"/>
          </a:xfrm>
          <a:prstGeom prst="rect">
            <a:avLst/>
          </a:prstGeom>
        </p:spPr>
      </p:pic>
      <p:sp>
        <p:nvSpPr>
          <p:cNvPr id="4" name="ZoneTexte 3">
            <a:extLst>
              <a:ext uri="{FF2B5EF4-FFF2-40B4-BE49-F238E27FC236}">
                <a16:creationId xmlns:a16="http://schemas.microsoft.com/office/drawing/2014/main" id="{B8F8B3B8-7C1E-EAB0-86BC-A912AF493DC6}"/>
              </a:ext>
            </a:extLst>
          </p:cNvPr>
          <p:cNvSpPr txBox="1"/>
          <p:nvPr/>
        </p:nvSpPr>
        <p:spPr>
          <a:xfrm>
            <a:off x="194603" y="1708320"/>
            <a:ext cx="11997397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="1" dirty="0">
                <a:solidFill>
                  <a:schemeClr val="accent2"/>
                </a:solidFill>
              </a:rPr>
              <a:t>Savoir aussi raconter la grâce et les joies du ministère</a:t>
            </a:r>
          </a:p>
          <a:p>
            <a:r>
              <a:rPr lang="fr-FR" sz="3200" b="1" i="1" dirty="0"/>
              <a:t>L’exemple de Paul :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fr-FR" sz="3200" dirty="0"/>
              <a:t>Philippiens : l’épître de la joie… écrite en prison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fr-FR" sz="3200" dirty="0"/>
              <a:t>1 Corinthiens 15.10 : « apôtre… par la grâce de Dieu »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fr-FR" sz="3200" dirty="0"/>
              <a:t>2 Timothée : à la veille de sa mort, Paul n’a aucun regret d’avoir servi Christ ! (voir 1.11-12 ; 4.6-8)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fr-FR" sz="3200" i="1" dirty="0">
                <a:solidFill>
                  <a:schemeClr val="accent2"/>
                </a:solidFill>
              </a:rPr>
              <a:t>Deux éléments qui motivent Paul à persévérer </a:t>
            </a:r>
            <a:r>
              <a:rPr lang="fr-FR" sz="3200" dirty="0"/>
              <a:t>:</a:t>
            </a:r>
          </a:p>
          <a:p>
            <a:pPr marL="914400" lvl="1" indent="-457200">
              <a:buFont typeface="Wingdings" panose="05000000000000000000" pitchFamily="2" charset="2"/>
              <a:buChar char="ü"/>
            </a:pPr>
            <a:r>
              <a:rPr lang="fr-FR" sz="3200" dirty="0"/>
              <a:t>Une vocation au ministère </a:t>
            </a:r>
            <a:r>
              <a:rPr lang="fr-FR" sz="3200" dirty="0">
                <a:solidFill>
                  <a:schemeClr val="accent2"/>
                </a:solidFill>
              </a:rPr>
              <a:t>ancrée dans la vocation chrétienne </a:t>
            </a:r>
            <a:r>
              <a:rPr lang="fr-FR" sz="3200" dirty="0"/>
              <a:t>: la joie de servir celui qui l’a sauvé par grâce !</a:t>
            </a:r>
          </a:p>
          <a:p>
            <a:pPr marL="914400" lvl="1" indent="-457200">
              <a:buFont typeface="Wingdings" panose="05000000000000000000" pitchFamily="2" charset="2"/>
              <a:buChar char="ü"/>
            </a:pPr>
            <a:r>
              <a:rPr lang="fr-FR" sz="3200" dirty="0">
                <a:solidFill>
                  <a:schemeClr val="accent2"/>
                </a:solidFill>
              </a:rPr>
              <a:t>L’espérance</a:t>
            </a:r>
            <a:r>
              <a:rPr lang="fr-FR" sz="3200" dirty="0"/>
              <a:t> d’une récompense eschatologique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endParaRPr lang="fr-FR" sz="3200" dirty="0"/>
          </a:p>
          <a:p>
            <a:pPr marL="457200" indent="-457200">
              <a:buFont typeface="Wingdings" panose="05000000000000000000" pitchFamily="2" charset="2"/>
              <a:buChar char="ü"/>
            </a:pPr>
            <a:endParaRPr lang="fr-FR" sz="3200" dirty="0"/>
          </a:p>
        </p:txBody>
      </p:sp>
    </p:spTree>
    <p:extLst>
      <p:ext uri="{BB962C8B-B14F-4D97-AF65-F5344CB8AC3E}">
        <p14:creationId xmlns:p14="http://schemas.microsoft.com/office/powerpoint/2010/main" val="36372033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5BE366-8D49-68A6-CC67-9BB173A4B3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8910754-D1B7-8738-392B-D3FE1ACCC1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49196" y="413274"/>
            <a:ext cx="9226804" cy="1188720"/>
          </a:xfrm>
        </p:spPr>
        <p:txBody>
          <a:bodyPr>
            <a:normAutofit/>
          </a:bodyPr>
          <a:lstStyle/>
          <a:p>
            <a:r>
              <a:rPr lang="fr-FR" sz="3200" dirty="0">
                <a:solidFill>
                  <a:schemeClr val="tx1"/>
                </a:solidFill>
              </a:rPr>
              <a:t>Un travail </a:t>
            </a:r>
            <a:r>
              <a:rPr lang="fr-FR" sz="3200" b="1" dirty="0">
                <a:solidFill>
                  <a:schemeClr val="accent2"/>
                </a:solidFill>
              </a:rPr>
              <a:t>en équipe</a:t>
            </a:r>
          </a:p>
        </p:txBody>
      </p:sp>
      <p:pic>
        <p:nvPicPr>
          <p:cNvPr id="8" name="Graphique 7">
            <a:extLst>
              <a:ext uri="{FF2B5EF4-FFF2-40B4-BE49-F238E27FC236}">
                <a16:creationId xmlns:a16="http://schemas.microsoft.com/office/drawing/2014/main" id="{E455FFA5-27AD-34C9-8A14-1E04B669C40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482600" y="472620"/>
            <a:ext cx="1070029" cy="1070029"/>
          </a:xfrm>
          <a:prstGeom prst="rect">
            <a:avLst/>
          </a:prstGeom>
        </p:spPr>
      </p:pic>
      <p:sp>
        <p:nvSpPr>
          <p:cNvPr id="4" name="ZoneTexte 3">
            <a:extLst>
              <a:ext uri="{FF2B5EF4-FFF2-40B4-BE49-F238E27FC236}">
                <a16:creationId xmlns:a16="http://schemas.microsoft.com/office/drawing/2014/main" id="{3E6AE37F-1ED4-F57E-2ED8-56B36CC77642}"/>
              </a:ext>
            </a:extLst>
          </p:cNvPr>
          <p:cNvSpPr txBox="1"/>
          <p:nvPr/>
        </p:nvSpPr>
        <p:spPr>
          <a:xfrm>
            <a:off x="179000" y="1729583"/>
            <a:ext cx="11833999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dirty="0"/>
              <a:t>Les lettres de Paul ne proposent </a:t>
            </a:r>
            <a:r>
              <a:rPr lang="fr-FR" sz="2800" b="1" dirty="0"/>
              <a:t>pas de modèle uniforme </a:t>
            </a:r>
            <a:r>
              <a:rPr lang="fr-FR" sz="2800" dirty="0"/>
              <a:t>et précis concernant l’exercice du ministère au sein de l’Eglise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800" dirty="0"/>
              <a:t>Le modèle classique du « pasteur-enseignant » correspond assez bien à celui des « anciens » ou « épiscopes » selon 1 Timothée, Tite et Actes 20.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fr-FR" sz="2800" dirty="0"/>
              <a:t>Les lettres de Paul prises dans leur ensemble évoquent </a:t>
            </a:r>
            <a:r>
              <a:rPr lang="fr-FR" sz="2800" dirty="0">
                <a:solidFill>
                  <a:schemeClr val="accent2"/>
                </a:solidFill>
              </a:rPr>
              <a:t>une diversité de ministères</a:t>
            </a:r>
            <a:r>
              <a:rPr lang="fr-FR" sz="2800" dirty="0"/>
              <a:t> : apôtres, prophètes, enseignants, anciens, pasteurs, évangélistes, diacres, etc. </a:t>
            </a:r>
          </a:p>
          <a:p>
            <a:pPr marL="914400" lvl="1" indent="-457200">
              <a:buFont typeface="Wingdings" panose="05000000000000000000" pitchFamily="2" charset="2"/>
              <a:buChar char="ü"/>
            </a:pPr>
            <a:r>
              <a:rPr lang="fr-FR" sz="2800" dirty="0"/>
              <a:t>Au niveau local, plutôt un ministère </a:t>
            </a:r>
            <a:r>
              <a:rPr lang="fr-FR" sz="2800" dirty="0">
                <a:solidFill>
                  <a:schemeClr val="accent2"/>
                </a:solidFill>
              </a:rPr>
              <a:t>en équipe </a:t>
            </a:r>
          </a:p>
          <a:p>
            <a:pPr marL="914400" lvl="1" indent="-457200">
              <a:buFont typeface="Wingdings" panose="05000000000000000000" pitchFamily="2" charset="2"/>
              <a:buChar char="ü"/>
            </a:pPr>
            <a:r>
              <a:rPr lang="fr-FR" sz="2800" dirty="0"/>
              <a:t>En interaction avec des </a:t>
            </a:r>
            <a:r>
              <a:rPr lang="fr-FR" sz="2800" dirty="0">
                <a:solidFill>
                  <a:schemeClr val="accent2"/>
                </a:solidFill>
              </a:rPr>
              <a:t>équipes de ministères </a:t>
            </a:r>
            <a:r>
              <a:rPr lang="fr-FR" sz="2800" dirty="0" err="1">
                <a:solidFill>
                  <a:schemeClr val="accent2"/>
                </a:solidFill>
              </a:rPr>
              <a:t>translocaux</a:t>
            </a:r>
            <a:r>
              <a:rPr lang="fr-FR" sz="2800" dirty="0">
                <a:solidFill>
                  <a:schemeClr val="accent2"/>
                </a:solidFill>
              </a:rPr>
              <a:t> </a:t>
            </a:r>
          </a:p>
          <a:p>
            <a:r>
              <a:rPr lang="fr-FR" sz="2800" i="1" dirty="0">
                <a:solidFill>
                  <a:schemeClr val="accent2"/>
                </a:solidFill>
              </a:rPr>
              <a:t>La prise en compte de l’ensemble des textes de Paul encourage plutôt </a:t>
            </a:r>
            <a:r>
              <a:rPr lang="fr-FR" sz="2800" b="1" i="1" dirty="0">
                <a:solidFill>
                  <a:schemeClr val="accent2"/>
                </a:solidFill>
              </a:rPr>
              <a:t>un ministère multiforme qui se vit à travers des collaborations au-delà de l’Eglise locale. </a:t>
            </a:r>
          </a:p>
        </p:txBody>
      </p:sp>
    </p:spTree>
    <p:extLst>
      <p:ext uri="{BB962C8B-B14F-4D97-AF65-F5344CB8AC3E}">
        <p14:creationId xmlns:p14="http://schemas.microsoft.com/office/powerpoint/2010/main" val="22387539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71E1A8-51F6-E345-7992-AC44486BB4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373E772-A315-8E63-651E-0F7B9E4FB8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49196" y="413274"/>
            <a:ext cx="9226804" cy="1188720"/>
          </a:xfrm>
        </p:spPr>
        <p:txBody>
          <a:bodyPr>
            <a:normAutofit fontScale="90000"/>
          </a:bodyPr>
          <a:lstStyle/>
          <a:p>
            <a:r>
              <a:rPr lang="fr-FR" sz="3100" dirty="0">
                <a:solidFill>
                  <a:schemeClr val="tx1"/>
                </a:solidFill>
              </a:rPr>
              <a:t>Un ministère </a:t>
            </a:r>
            <a:r>
              <a:rPr lang="fr-FR" sz="3100" b="1" dirty="0">
                <a:solidFill>
                  <a:schemeClr val="accent2"/>
                </a:solidFill>
              </a:rPr>
              <a:t>qui bouge et peut changer de modalité</a:t>
            </a:r>
            <a:endParaRPr lang="fr-FR" b="1" dirty="0">
              <a:solidFill>
                <a:schemeClr val="accent2"/>
              </a:solidFill>
            </a:endParaRPr>
          </a:p>
        </p:txBody>
      </p:sp>
      <p:pic>
        <p:nvPicPr>
          <p:cNvPr id="8" name="Graphique 7" descr="Badge 3 avec un remplissage uni">
            <a:extLst>
              <a:ext uri="{FF2B5EF4-FFF2-40B4-BE49-F238E27FC236}">
                <a16:creationId xmlns:a16="http://schemas.microsoft.com/office/drawing/2014/main" id="{10030D72-5431-CE2D-0287-50CDDE1E542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482600" y="472620"/>
            <a:ext cx="1070029" cy="1070029"/>
          </a:xfrm>
          <a:prstGeom prst="rect">
            <a:avLst/>
          </a:prstGeom>
        </p:spPr>
      </p:pic>
      <p:sp>
        <p:nvSpPr>
          <p:cNvPr id="4" name="ZoneTexte 3">
            <a:extLst>
              <a:ext uri="{FF2B5EF4-FFF2-40B4-BE49-F238E27FC236}">
                <a16:creationId xmlns:a16="http://schemas.microsoft.com/office/drawing/2014/main" id="{E3AF51F1-A813-0034-F434-F93ACCB7AED4}"/>
              </a:ext>
            </a:extLst>
          </p:cNvPr>
          <p:cNvSpPr txBox="1"/>
          <p:nvPr/>
        </p:nvSpPr>
        <p:spPr>
          <a:xfrm>
            <a:off x="194603" y="1542649"/>
            <a:ext cx="11997397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000" i="1" dirty="0"/>
              <a:t>Aujourd’hui en Occident : un pourcentage important « d’abandon » du ministère pastoral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fr-FR" sz="3000" dirty="0"/>
              <a:t>Une désaffection qui interroge face au modèle biblique d’une vocation « irrévocable ».</a:t>
            </a:r>
          </a:p>
          <a:p>
            <a:r>
              <a:rPr lang="fr-FR" sz="3000" b="1" dirty="0"/>
              <a:t>L’exemple de l’apôtre Paul : </a:t>
            </a:r>
            <a:r>
              <a:rPr lang="fr-FR" sz="3000" b="1" dirty="0">
                <a:solidFill>
                  <a:schemeClr val="accent2"/>
                </a:solidFill>
              </a:rPr>
              <a:t>une vocation à vie mais un ministère en mouvement !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r-FR" sz="3000" dirty="0"/>
              <a:t>Au fil des années, Paul a eu un ministère en des lieux différents, selon des modalités différentes, avec des orientations différentes…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r-FR" sz="3000" dirty="0"/>
              <a:t>C’est le cas aussi pour Barnabas, Timothée, Tite, Apollos, </a:t>
            </a:r>
            <a:r>
              <a:rPr lang="fr-FR" sz="3000" dirty="0" err="1"/>
              <a:t>Agabus</a:t>
            </a:r>
            <a:r>
              <a:rPr lang="fr-FR" sz="3000" dirty="0"/>
              <a:t>, Silas, Jean-Marc, Priscille et Aquilas, etc.</a:t>
            </a:r>
          </a:p>
          <a:p>
            <a:r>
              <a:rPr lang="fr-FR" sz="3000" i="1" dirty="0">
                <a:solidFill>
                  <a:srgbClr val="C00000"/>
                </a:solidFill>
              </a:rPr>
              <a:t>Le mouvement fait partie de l’ADN d’une Église « en mission » !</a:t>
            </a:r>
          </a:p>
        </p:txBody>
      </p:sp>
    </p:spTree>
    <p:extLst>
      <p:ext uri="{BB962C8B-B14F-4D97-AF65-F5344CB8AC3E}">
        <p14:creationId xmlns:p14="http://schemas.microsoft.com/office/powerpoint/2010/main" val="12429595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701815-C72E-6D79-80E4-3298C6A6A9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342BEDF-9405-68C7-D608-7F13CFA6E1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60448" y="423672"/>
            <a:ext cx="8071104" cy="1188720"/>
          </a:xfrm>
        </p:spPr>
        <p:txBody>
          <a:bodyPr/>
          <a:lstStyle/>
          <a:p>
            <a:r>
              <a:rPr lang="fr-FR" b="1" dirty="0">
                <a:solidFill>
                  <a:schemeClr val="tx1"/>
                </a:solidFill>
              </a:rPr>
              <a:t>Des facilitateurs de vocations ?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0B390AB-752C-79E1-ECC0-7DB38F1A28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5300" y="2190306"/>
            <a:ext cx="11239500" cy="4507673"/>
          </a:xfrm>
        </p:spPr>
        <p:txBody>
          <a:bodyPr>
            <a:normAutofit lnSpcReduction="10000"/>
          </a:bodyPr>
          <a:lstStyle/>
          <a:p>
            <a:pPr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fr-FR" sz="3400" dirty="0"/>
              <a:t> </a:t>
            </a:r>
            <a:r>
              <a:rPr lang="fr-FR" sz="3200" dirty="0"/>
              <a:t>Face à la </a:t>
            </a:r>
            <a:r>
              <a:rPr lang="fr-FR" sz="3200" b="1" dirty="0"/>
              <a:t>perte de prestige </a:t>
            </a:r>
            <a:r>
              <a:rPr lang="fr-FR" sz="3200" dirty="0"/>
              <a:t>du ministère pastoral 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fr-FR" sz="3600" dirty="0"/>
              <a:t> Un modèle de ministère </a:t>
            </a:r>
            <a:r>
              <a:rPr lang="fr-FR" sz="3600" b="1" dirty="0">
                <a:solidFill>
                  <a:schemeClr val="accent2"/>
                </a:solidFill>
              </a:rPr>
              <a:t>à la fois réaliste face aux difficultés et enthousiaste pour souligner la grâce </a:t>
            </a:r>
            <a:r>
              <a:rPr lang="fr-FR" sz="3600" dirty="0"/>
              <a:t>de pouvoir servir Christ !</a:t>
            </a:r>
          </a:p>
          <a:p>
            <a:pPr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fr-FR" sz="3200" dirty="0"/>
              <a:t> Face à l’idée d’un </a:t>
            </a:r>
            <a:r>
              <a:rPr lang="fr-FR" sz="3200" b="1" dirty="0"/>
              <a:t>pasteur « à tout faire »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fr-FR" sz="3200" dirty="0"/>
              <a:t> </a:t>
            </a:r>
            <a:r>
              <a:rPr lang="fr-FR" sz="3600" dirty="0"/>
              <a:t>Un modèle de </a:t>
            </a:r>
            <a:r>
              <a:rPr lang="fr-FR" sz="3600" b="1" dirty="0">
                <a:solidFill>
                  <a:schemeClr val="accent2"/>
                </a:solidFill>
              </a:rPr>
              <a:t>travail d’équipe</a:t>
            </a:r>
          </a:p>
          <a:p>
            <a:pPr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fr-FR" sz="3400" dirty="0"/>
              <a:t> </a:t>
            </a:r>
            <a:r>
              <a:rPr lang="fr-FR" sz="3200" dirty="0"/>
              <a:t>Face à la difficulté d’envisager un </a:t>
            </a:r>
            <a:r>
              <a:rPr lang="fr-FR" sz="3200" b="1" dirty="0"/>
              <a:t>ministère « à vie »</a:t>
            </a:r>
          </a:p>
          <a:p>
            <a:pPr lvl="1"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fr-FR" sz="3200" dirty="0"/>
              <a:t> </a:t>
            </a:r>
            <a:r>
              <a:rPr lang="fr-FR" sz="3600" dirty="0"/>
              <a:t>Un modèle de </a:t>
            </a:r>
            <a:r>
              <a:rPr lang="fr-FR" sz="3600" b="1" dirty="0">
                <a:solidFill>
                  <a:schemeClr val="accent2"/>
                </a:solidFill>
              </a:rPr>
              <a:t>ministère « en mouvement »</a:t>
            </a:r>
            <a:endParaRPr lang="fr-FR" sz="3200" b="1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77979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Colis">
  <a:themeElements>
    <a:clrScheme name="Office 2007 - 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olis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olis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Colis</Template>
  <TotalTime>2204</TotalTime>
  <Words>991</Words>
  <Application>Microsoft Office PowerPoint</Application>
  <PresentationFormat>Grand écran</PresentationFormat>
  <Paragraphs>75</Paragraphs>
  <Slides>10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6" baseType="lpstr">
      <vt:lpstr>Aptos</vt:lpstr>
      <vt:lpstr>Arial</vt:lpstr>
      <vt:lpstr>Courier New</vt:lpstr>
      <vt:lpstr>Gill Sans MT</vt:lpstr>
      <vt:lpstr>Wingdings</vt:lpstr>
      <vt:lpstr>Colis</vt:lpstr>
      <vt:lpstr>Devenir des facilitateurs de vocation ?</vt:lpstr>
      <vt:lpstr>Des facilitateurs de vocations ?</vt:lpstr>
      <vt:lpstr>Des facilitateurs de vocations ?</vt:lpstr>
      <vt:lpstr>QUELLE IMAGE EST-CE que je donne du ministère ?</vt:lpstr>
      <vt:lpstr>QUELLE IMAGE EST-CE que je donne du ministère ?</vt:lpstr>
      <vt:lpstr>QUELLE IMAGE EST-CE que je donne du ministère ?</vt:lpstr>
      <vt:lpstr>Un travail en équipe</vt:lpstr>
      <vt:lpstr>Un ministère qui bouge et peut changer de modalité</vt:lpstr>
      <vt:lpstr>Des facilitateurs de vocations ?</vt:lpstr>
      <vt:lpstr>Temps de partage : Des facilitateurs de vocation 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Timothée Minard</dc:creator>
  <cp:lastModifiedBy>Timothée Minard</cp:lastModifiedBy>
  <cp:revision>6</cp:revision>
  <dcterms:created xsi:type="dcterms:W3CDTF">2025-10-18T14:56:00Z</dcterms:created>
  <dcterms:modified xsi:type="dcterms:W3CDTF">2025-10-23T06:42:33Z</dcterms:modified>
</cp:coreProperties>
</file>