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8" r:id="rId5"/>
    <p:sldId id="260" r:id="rId6"/>
    <p:sldId id="261" r:id="rId7"/>
    <p:sldId id="262" r:id="rId8"/>
    <p:sldId id="263" r:id="rId9"/>
    <p:sldId id="264" r:id="rId10"/>
    <p:sldId id="265" r:id="rId11"/>
    <p:sldId id="266" r:id="rId12"/>
    <p:sldId id="267" r:id="rId13"/>
    <p:sldId id="272" r:id="rId14"/>
    <p:sldId id="270" r:id="rId15"/>
    <p:sldId id="27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6"/>
    <p:restoredTop sz="94586"/>
  </p:normalViewPr>
  <p:slideViewPr>
    <p:cSldViewPr snapToGrid="0" snapToObjects="1">
      <p:cViewPr varScale="1">
        <p:scale>
          <a:sx n="98" d="100"/>
          <a:sy n="98" d="100"/>
        </p:scale>
        <p:origin x="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FEB3E-33A9-6744-9138-D4FCC6EBA533}" type="datetimeFigureOut">
              <a:rPr lang="en-GB" smtClean="0"/>
              <a:t>28/05/2022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54477-3145-C841-A6DA-8331D9407AAD}" type="slidenum">
              <a:rPr lang="en-GB" smtClean="0"/>
              <a:t>‹N°›</a:t>
            </a:fld>
            <a:endParaRPr lang="en-GB"/>
          </a:p>
        </p:txBody>
      </p:sp>
    </p:spTree>
    <p:extLst>
      <p:ext uri="{BB962C8B-B14F-4D97-AF65-F5344CB8AC3E}">
        <p14:creationId xmlns:p14="http://schemas.microsoft.com/office/powerpoint/2010/main" val="129681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4323364B-A4EF-7648-B4C4-908F13D2B9A1}" type="slidenum">
              <a:rPr lang="en-GB" smtClean="0"/>
              <a:t>4</a:t>
            </a:fld>
            <a:endParaRPr lang="en-GB"/>
          </a:p>
        </p:txBody>
      </p:sp>
    </p:spTree>
    <p:extLst>
      <p:ext uri="{BB962C8B-B14F-4D97-AF65-F5344CB8AC3E}">
        <p14:creationId xmlns:p14="http://schemas.microsoft.com/office/powerpoint/2010/main" val="88328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A8C5C-8E04-2A44-A613-1E5EE22FB9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42A1D29A-5DD5-CA45-8D73-25EFCC708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D0754995-514C-4C47-A91A-83B4287C38FA}"/>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50785AEB-E243-634F-A66D-81E24725201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9863F15-E377-AB43-A21C-2BAD1E894948}"/>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355958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F2B06-B714-4345-8A86-6288E8408A2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58D5783C-052F-164A-B160-50550A41248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E0898F71-1BBA-0946-A6D4-605BB33B0407}"/>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8E88803F-1C0D-FA4D-B422-1BF53CEFA80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6195B45-7AF2-734C-96E2-1193E8AA8E3B}"/>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59013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AB2E14-114D-D747-971D-7EB4D96369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FB49965-9C65-5541-953B-64E2A7D266B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BA179DB-B10B-6344-8FA7-90EBE2146429}"/>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3B67DF92-B0C3-E843-81A6-2FE0963382A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E3051413-B587-D940-B083-BBF684B671EF}"/>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8429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DF248-B1F6-BB41-A48A-69B630102B18}"/>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03EF061-29E8-7142-92B8-FDF8D57C34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9E6DEB5-EAD4-2043-ACC6-139B61B7A751}"/>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824C0176-3DB5-CF49-A5D7-135828DC765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C8A3364-2EB2-A940-B40B-F21154C5C3AE}"/>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1480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89AE0-962F-F44E-BC7A-9B0AB0CEBD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E0487CA5-2B0C-2140-BD5F-7F42F00FB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3A698E-0736-1049-BF67-5772F255FFE3}"/>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55EDC861-237B-344E-98B7-F20F6F7AE07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3DEFAAA-5774-9A49-B422-73DFA9400ABF}"/>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58157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048E0-90D2-CD4C-8EB3-7BD82C1683EE}"/>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22F2F76-EE1C-3B42-B90B-6EC39044B0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46E0D9F-7712-B447-B843-073BCF4CF7A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A8C18449-CB08-4C4E-A599-1020EF470A6E}"/>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6" name="Espace réservé du pied de page 5">
            <a:extLst>
              <a:ext uri="{FF2B5EF4-FFF2-40B4-BE49-F238E27FC236}">
                <a16:creationId xmlns:a16="http://schemas.microsoft.com/office/drawing/2014/main" id="{4D55DB68-A882-F440-BC57-B2F82B882C5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A3CB90BF-CB3D-0642-AA55-475DC02D0A50}"/>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32427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21BAD-9248-614E-964C-10106870F00A}"/>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CFEE0848-53BE-2D4F-9CF7-0D6560EBD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266355-B423-5344-96AF-8F37B6EDD0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459839DE-5A34-AF40-8CDE-B0DC36AD3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3487A54-C2B4-654A-96A9-D1557AE362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8604C476-DD2A-564C-8E0D-4EDF756B944E}"/>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8" name="Espace réservé du pied de page 7">
            <a:extLst>
              <a:ext uri="{FF2B5EF4-FFF2-40B4-BE49-F238E27FC236}">
                <a16:creationId xmlns:a16="http://schemas.microsoft.com/office/drawing/2014/main" id="{E1645903-D670-3944-9F0E-01640F467CBB}"/>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2A084B7A-607E-BB4B-B053-AD61C5D015EB}"/>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3612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FB97A-66F0-794D-868C-A408721495DA}"/>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0F595BC-E16F-6046-8B53-256BC4A27F2A}"/>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4" name="Espace réservé du pied de page 3">
            <a:extLst>
              <a:ext uri="{FF2B5EF4-FFF2-40B4-BE49-F238E27FC236}">
                <a16:creationId xmlns:a16="http://schemas.microsoft.com/office/drawing/2014/main" id="{E982AB8B-207D-DD4D-B6B4-CF71D79A6A7E}"/>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36C9936A-091E-3C4B-AB44-9F4D626346FB}"/>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15601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A230EB-F712-774F-9DEB-58F515660B74}"/>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3" name="Espace réservé du pied de page 2">
            <a:extLst>
              <a:ext uri="{FF2B5EF4-FFF2-40B4-BE49-F238E27FC236}">
                <a16:creationId xmlns:a16="http://schemas.microsoft.com/office/drawing/2014/main" id="{8050965F-6CBA-1646-9004-78D88533794C}"/>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F9CDAE9F-1B15-8C44-820B-5574760E8A5A}"/>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7226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DE58F-776D-384E-BC48-4D3E13CA02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FBA314EE-1F20-F240-8732-D0035EA4E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42E60EE-460B-AD48-BE4A-D264A3B7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72DA65-E0B8-B64D-87FF-A6B3D9FAD1ED}"/>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6" name="Espace réservé du pied de page 5">
            <a:extLst>
              <a:ext uri="{FF2B5EF4-FFF2-40B4-BE49-F238E27FC236}">
                <a16:creationId xmlns:a16="http://schemas.microsoft.com/office/drawing/2014/main" id="{D47358E7-126E-6D44-9E32-5FF48B2C7900}"/>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D062BBC3-CAAB-CA44-9A17-AFCC7706B7DF}"/>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345715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16F49-A0D7-654B-AFB7-1791512064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572F30EC-12D5-6741-8285-C8BA3794E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59EFCAA1-857F-044E-821D-0C6D0E440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28287F-2FD1-4349-8E6C-12823930FDF1}"/>
              </a:ext>
            </a:extLst>
          </p:cNvPr>
          <p:cNvSpPr>
            <a:spLocks noGrp="1"/>
          </p:cNvSpPr>
          <p:nvPr>
            <p:ph type="dt" sz="half" idx="10"/>
          </p:nvPr>
        </p:nvSpPr>
        <p:spPr/>
        <p:txBody>
          <a:bodyPr/>
          <a:lstStyle/>
          <a:p>
            <a:fld id="{A84F77A2-9658-564F-B97E-BFB7E33C47C2}" type="datetimeFigureOut">
              <a:rPr lang="en-GB" smtClean="0"/>
              <a:t>28/05/2022</a:t>
            </a:fld>
            <a:endParaRPr lang="en-GB"/>
          </a:p>
        </p:txBody>
      </p:sp>
      <p:sp>
        <p:nvSpPr>
          <p:cNvPr id="6" name="Espace réservé du pied de page 5">
            <a:extLst>
              <a:ext uri="{FF2B5EF4-FFF2-40B4-BE49-F238E27FC236}">
                <a16:creationId xmlns:a16="http://schemas.microsoft.com/office/drawing/2014/main" id="{F45BCF56-C5E7-644B-BF06-6DC1FD6EEAA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29C240C-562D-2A4B-82CE-B4D03A70EEEF}"/>
              </a:ext>
            </a:extLst>
          </p:cNvPr>
          <p:cNvSpPr>
            <a:spLocks noGrp="1"/>
          </p:cNvSpPr>
          <p:nvPr>
            <p:ph type="sldNum" sz="quarter" idx="12"/>
          </p:nvPr>
        </p:nvSpPr>
        <p:spPr/>
        <p:txBody>
          <a:bodyPr/>
          <a:lstStyle/>
          <a:p>
            <a:fld id="{9B6AAE1B-406C-2E44-80FA-A8E6CCD571A7}" type="slidenum">
              <a:rPr lang="en-GB" smtClean="0"/>
              <a:t>‹N°›</a:t>
            </a:fld>
            <a:endParaRPr lang="en-GB"/>
          </a:p>
        </p:txBody>
      </p:sp>
    </p:spTree>
    <p:extLst>
      <p:ext uri="{BB962C8B-B14F-4D97-AF65-F5344CB8AC3E}">
        <p14:creationId xmlns:p14="http://schemas.microsoft.com/office/powerpoint/2010/main" val="24133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AA0199-EF6A-2841-9CA3-C86EB988D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DF167B98-4404-594C-A304-DEC54D3A6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66D246-C0C0-CA4F-B2B3-738459304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F77A2-9658-564F-B97E-BFB7E33C47C2}" type="datetimeFigureOut">
              <a:rPr lang="en-GB" smtClean="0"/>
              <a:t>28/05/2022</a:t>
            </a:fld>
            <a:endParaRPr lang="en-GB"/>
          </a:p>
        </p:txBody>
      </p:sp>
      <p:sp>
        <p:nvSpPr>
          <p:cNvPr id="5" name="Espace réservé du pied de page 4">
            <a:extLst>
              <a:ext uri="{FF2B5EF4-FFF2-40B4-BE49-F238E27FC236}">
                <a16:creationId xmlns:a16="http://schemas.microsoft.com/office/drawing/2014/main" id="{13A691A6-F79A-D247-9A9B-D82071647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F16189F-843B-3545-B960-ADE411995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AAE1B-406C-2E44-80FA-A8E6CCD571A7}" type="slidenum">
              <a:rPr lang="en-GB" smtClean="0"/>
              <a:t>‹N°›</a:t>
            </a:fld>
            <a:endParaRPr lang="en-GB"/>
          </a:p>
        </p:txBody>
      </p:sp>
    </p:spTree>
    <p:extLst>
      <p:ext uri="{BB962C8B-B14F-4D97-AF65-F5344CB8AC3E}">
        <p14:creationId xmlns:p14="http://schemas.microsoft.com/office/powerpoint/2010/main" val="314482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F3BEE-5B1A-1C41-A84F-8363697CFCC6}"/>
              </a:ext>
            </a:extLst>
          </p:cNvPr>
          <p:cNvSpPr>
            <a:spLocks noGrp="1"/>
          </p:cNvSpPr>
          <p:nvPr>
            <p:ph type="title"/>
          </p:nvPr>
        </p:nvSpPr>
        <p:spPr/>
        <p:txBody>
          <a:bodyPr>
            <a:normAutofit/>
          </a:bodyPr>
          <a:lstStyle/>
          <a:p>
            <a:pPr algn="ctr"/>
            <a:r>
              <a:rPr lang="en-GB" sz="3200" b="1" dirty="0">
                <a:solidFill>
                  <a:srgbClr val="0070C0"/>
                </a:solidFill>
              </a:rPr>
              <a:t>Le rapport de la Commission </a:t>
            </a:r>
            <a:r>
              <a:rPr lang="en-GB" sz="3200" b="1" dirty="0" err="1">
                <a:solidFill>
                  <a:srgbClr val="0070C0"/>
                </a:solidFill>
              </a:rPr>
              <a:t>évangélisation</a:t>
            </a:r>
            <a:r>
              <a:rPr lang="en-GB" sz="3200" b="1" dirty="0">
                <a:solidFill>
                  <a:srgbClr val="0070C0"/>
                </a:solidFill>
              </a:rPr>
              <a:t> du CNEF, </a:t>
            </a:r>
            <a:r>
              <a:rPr lang="en-GB" sz="3200" b="1" dirty="0" err="1">
                <a:solidFill>
                  <a:srgbClr val="0070C0"/>
                </a:solidFill>
              </a:rPr>
              <a:t>validé</a:t>
            </a:r>
            <a:r>
              <a:rPr lang="en-GB" sz="3200" b="1" dirty="0">
                <a:solidFill>
                  <a:srgbClr val="0070C0"/>
                </a:solidFill>
              </a:rPr>
              <a:t> par </a:t>
            </a:r>
            <a:r>
              <a:rPr lang="en-GB" sz="3200" b="1" dirty="0" err="1">
                <a:solidFill>
                  <a:srgbClr val="0070C0"/>
                </a:solidFill>
              </a:rPr>
              <a:t>l’AP</a:t>
            </a:r>
            <a:r>
              <a:rPr lang="en-GB" sz="3200" b="1" dirty="0">
                <a:solidFill>
                  <a:srgbClr val="0070C0"/>
                </a:solidFill>
              </a:rPr>
              <a:t> </a:t>
            </a:r>
            <a:r>
              <a:rPr lang="en-GB" sz="3200" b="1" dirty="0" err="1">
                <a:solidFill>
                  <a:srgbClr val="0070C0"/>
                </a:solidFill>
              </a:rPr>
              <a:t>en</a:t>
            </a:r>
            <a:r>
              <a:rPr lang="en-GB" sz="3200" b="1" dirty="0">
                <a:solidFill>
                  <a:srgbClr val="0070C0"/>
                </a:solidFill>
              </a:rPr>
              <a:t> </a:t>
            </a:r>
            <a:r>
              <a:rPr lang="en-GB" sz="3200" b="1" dirty="0" err="1">
                <a:solidFill>
                  <a:srgbClr val="0070C0"/>
                </a:solidFill>
              </a:rPr>
              <a:t>décembre</a:t>
            </a:r>
            <a:r>
              <a:rPr lang="en-GB" sz="3200" b="1" dirty="0">
                <a:solidFill>
                  <a:srgbClr val="0070C0"/>
                </a:solidFill>
              </a:rPr>
              <a:t> 2021</a:t>
            </a:r>
          </a:p>
        </p:txBody>
      </p:sp>
      <p:sp>
        <p:nvSpPr>
          <p:cNvPr id="3" name="Espace réservé du contenu 2">
            <a:extLst>
              <a:ext uri="{FF2B5EF4-FFF2-40B4-BE49-F238E27FC236}">
                <a16:creationId xmlns:a16="http://schemas.microsoft.com/office/drawing/2014/main" id="{9820EDAA-82DC-A043-AD06-AFF30DC06896}"/>
              </a:ext>
            </a:extLst>
          </p:cNvPr>
          <p:cNvSpPr>
            <a:spLocks noGrp="1"/>
          </p:cNvSpPr>
          <p:nvPr>
            <p:ph idx="1"/>
          </p:nvPr>
        </p:nvSpPr>
        <p:spPr/>
        <p:txBody>
          <a:bodyPr>
            <a:normAutofit fontScale="92500" lnSpcReduction="20000"/>
          </a:bodyPr>
          <a:lstStyle/>
          <a:p>
            <a:pPr marL="0" indent="0">
              <a:buNone/>
            </a:pPr>
            <a:r>
              <a:rPr lang="fr-FR" sz="3200" i="1" dirty="0"/>
              <a:t> </a:t>
            </a:r>
            <a:endParaRPr lang="fr-FR" sz="3200" dirty="0"/>
          </a:p>
          <a:p>
            <a:pPr marL="0" indent="0" algn="ctr">
              <a:buNone/>
            </a:pPr>
            <a:endParaRPr lang="fr-FR" sz="3200" dirty="0"/>
          </a:p>
          <a:p>
            <a:pPr marL="0" indent="0" algn="ctr">
              <a:buNone/>
            </a:pPr>
            <a:r>
              <a:rPr lang="fr-FR" sz="4800" i="1" dirty="0"/>
              <a:t>«  Comment nos Églises locales peuvent-elles toucher les nombreux Français sécularisés »</a:t>
            </a:r>
          </a:p>
          <a:p>
            <a:pPr marL="0" indent="0" algn="ctr">
              <a:buNone/>
            </a:pPr>
            <a:endParaRPr lang="fr-FR" sz="4300" i="1" dirty="0"/>
          </a:p>
          <a:p>
            <a:pPr marL="0" indent="0" algn="ctr">
              <a:buNone/>
            </a:pPr>
            <a:r>
              <a:rPr lang="en-GB" sz="3900" b="1" dirty="0">
                <a:solidFill>
                  <a:srgbClr val="0070C0"/>
                </a:solidFill>
              </a:rPr>
              <a:t>Un </a:t>
            </a:r>
            <a:r>
              <a:rPr lang="en-GB" sz="3900" b="1" dirty="0" err="1">
                <a:solidFill>
                  <a:srgbClr val="0070C0"/>
                </a:solidFill>
              </a:rPr>
              <a:t>défi</a:t>
            </a:r>
            <a:r>
              <a:rPr lang="en-GB" sz="3900" b="1" dirty="0">
                <a:solidFill>
                  <a:srgbClr val="0070C0"/>
                </a:solidFill>
              </a:rPr>
              <a:t> </a:t>
            </a:r>
            <a:r>
              <a:rPr lang="en-GB" sz="3900" b="1" dirty="0" err="1">
                <a:solidFill>
                  <a:srgbClr val="0070C0"/>
                </a:solidFill>
              </a:rPr>
              <a:t>ecclésiologique</a:t>
            </a:r>
            <a:endParaRPr lang="fr-FR" sz="3900" i="1" dirty="0"/>
          </a:p>
          <a:p>
            <a:pPr marL="0" indent="0" algn="ctr">
              <a:buNone/>
            </a:pPr>
            <a:endParaRPr lang="fr-FR" sz="3200" i="1" dirty="0"/>
          </a:p>
          <a:p>
            <a:pPr marL="0" indent="0" algn="ctr">
              <a:buNone/>
            </a:pPr>
            <a:endParaRPr lang="fr-FR" sz="3200" dirty="0"/>
          </a:p>
          <a:p>
            <a:pPr marL="0" indent="0">
              <a:buNone/>
            </a:pPr>
            <a:r>
              <a:rPr lang="fr-FR" sz="3200" dirty="0"/>
              <a:t> </a:t>
            </a:r>
          </a:p>
          <a:p>
            <a:endParaRPr lang="en-GB" sz="3200" dirty="0"/>
          </a:p>
        </p:txBody>
      </p:sp>
    </p:spTree>
    <p:extLst>
      <p:ext uri="{BB962C8B-B14F-4D97-AF65-F5344CB8AC3E}">
        <p14:creationId xmlns:p14="http://schemas.microsoft.com/office/powerpoint/2010/main" val="917341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90BCE-5383-DC4D-865A-D38D105750C0}"/>
              </a:ext>
            </a:extLst>
          </p:cNvPr>
          <p:cNvSpPr>
            <a:spLocks noGrp="1"/>
          </p:cNvSpPr>
          <p:nvPr>
            <p:ph type="title"/>
          </p:nvPr>
        </p:nvSpPr>
        <p:spPr/>
        <p:txBody>
          <a:bodyPr>
            <a:normAutofit fontScale="90000"/>
          </a:bodyPr>
          <a:lstStyle/>
          <a:p>
            <a:br>
              <a:rPr lang="fr-FR" b="1" dirty="0">
                <a:solidFill>
                  <a:srgbClr val="0070C0"/>
                </a:solidFill>
              </a:rPr>
            </a:br>
            <a:r>
              <a:rPr lang="fr-FR" b="1" dirty="0">
                <a:solidFill>
                  <a:srgbClr val="0070C0"/>
                </a:solidFill>
              </a:rPr>
              <a:t>L’analyse qualitative : deux éléments clés</a:t>
            </a:r>
            <a:br>
              <a:rPr lang="fr-FR" dirty="0"/>
            </a:br>
            <a:endParaRPr lang="en-GB" dirty="0"/>
          </a:p>
        </p:txBody>
      </p:sp>
      <p:sp>
        <p:nvSpPr>
          <p:cNvPr id="3" name="Espace réservé du contenu 2">
            <a:extLst>
              <a:ext uri="{FF2B5EF4-FFF2-40B4-BE49-F238E27FC236}">
                <a16:creationId xmlns:a16="http://schemas.microsoft.com/office/drawing/2014/main" id="{8EAC0E52-851F-8B4A-ADC6-1C14864BC29A}"/>
              </a:ext>
            </a:extLst>
          </p:cNvPr>
          <p:cNvSpPr>
            <a:spLocks noGrp="1"/>
          </p:cNvSpPr>
          <p:nvPr>
            <p:ph idx="1"/>
          </p:nvPr>
        </p:nvSpPr>
        <p:spPr/>
        <p:txBody>
          <a:bodyPr>
            <a:noAutofit/>
          </a:bodyPr>
          <a:lstStyle/>
          <a:p>
            <a:pPr marL="0" indent="0">
              <a:buNone/>
            </a:pPr>
            <a:r>
              <a:rPr lang="fr-FR" sz="2400" dirty="0"/>
              <a:t>1) Le relationnel est extrêmement important </a:t>
            </a:r>
          </a:p>
          <a:p>
            <a:pPr marL="0" lvl="0" indent="0">
              <a:buNone/>
            </a:pPr>
            <a:r>
              <a:rPr lang="fr-FR" sz="2400" dirty="0"/>
              <a:t>2) Le fait d’être écouté, de pouvoir poser des questions et de recevoir un 	enseignement clair et compréhensible.</a:t>
            </a:r>
          </a:p>
          <a:p>
            <a:pPr marL="0" lvl="0" indent="0">
              <a:buNone/>
            </a:pPr>
            <a:endParaRPr lang="fr-FR" sz="1600" dirty="0"/>
          </a:p>
          <a:p>
            <a:pPr marL="0" indent="0">
              <a:buNone/>
            </a:pPr>
            <a:r>
              <a:rPr lang="fr-FR" sz="2400" b="1" dirty="0">
                <a:solidFill>
                  <a:srgbClr val="0070C0"/>
                </a:solidFill>
              </a:rPr>
              <a:t>Le contexte français nécessite cette double approche qui tient compte à la fois</a:t>
            </a:r>
          </a:p>
          <a:p>
            <a:pPr marL="0" indent="0">
              <a:buNone/>
            </a:pPr>
            <a:r>
              <a:rPr lang="fr-FR" sz="800" b="1" dirty="0">
                <a:solidFill>
                  <a:srgbClr val="0070C0"/>
                </a:solidFill>
              </a:rPr>
              <a:t> </a:t>
            </a:r>
          </a:p>
          <a:p>
            <a:pPr lvl="0">
              <a:buFont typeface="Wingdings" pitchFamily="2" charset="2"/>
              <a:buChar char="Ø"/>
            </a:pPr>
            <a:r>
              <a:rPr lang="fr-FR" sz="2400" dirty="0"/>
              <a:t> de l’affectif  : le peuple français est majoritairement un peuple de culture latine mais qui souffre néanmoins de la solitude et des difficultés relationnelles au quotidien</a:t>
            </a:r>
          </a:p>
          <a:p>
            <a:pPr marL="0" indent="0">
              <a:buNone/>
            </a:pPr>
            <a:r>
              <a:rPr lang="fr-FR" sz="800" dirty="0"/>
              <a:t> </a:t>
            </a:r>
          </a:p>
          <a:p>
            <a:pPr lvl="0">
              <a:buFont typeface="Wingdings" pitchFamily="2" charset="2"/>
              <a:buChar char="Ø"/>
            </a:pPr>
            <a:r>
              <a:rPr lang="fr-FR" sz="2400" dirty="0"/>
              <a:t> du cognitif : le peuple français est « cartésien », « </a:t>
            </a:r>
            <a:r>
              <a:rPr lang="fr-FR" sz="2400" dirty="0" err="1"/>
              <a:t>rationnaliste</a:t>
            </a:r>
            <a:r>
              <a:rPr lang="fr-FR" sz="2400" dirty="0"/>
              <a:t> », « philosophe » qui cherche à comprendre la vie sans sacrifier l’intellect.</a:t>
            </a:r>
          </a:p>
          <a:p>
            <a:endParaRPr lang="fr-FR" sz="2400" dirty="0"/>
          </a:p>
          <a:p>
            <a:pPr lvl="0"/>
            <a:endParaRPr lang="fr-FR" sz="2400" dirty="0"/>
          </a:p>
          <a:p>
            <a:endParaRPr lang="en-GB" sz="2400" dirty="0"/>
          </a:p>
        </p:txBody>
      </p:sp>
    </p:spTree>
    <p:extLst>
      <p:ext uri="{BB962C8B-B14F-4D97-AF65-F5344CB8AC3E}">
        <p14:creationId xmlns:p14="http://schemas.microsoft.com/office/powerpoint/2010/main" val="36857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39210-F466-7341-A87D-60828E82B17F}"/>
              </a:ext>
            </a:extLst>
          </p:cNvPr>
          <p:cNvSpPr>
            <a:spLocks noGrp="1"/>
          </p:cNvSpPr>
          <p:nvPr>
            <p:ph type="title"/>
          </p:nvPr>
        </p:nvSpPr>
        <p:spPr/>
        <p:txBody>
          <a:bodyPr/>
          <a:lstStyle/>
          <a:p>
            <a:r>
              <a:rPr lang="en-GB" b="1" dirty="0">
                <a:solidFill>
                  <a:srgbClr val="0070C0"/>
                </a:solidFill>
              </a:rPr>
              <a:t>Deux </a:t>
            </a:r>
            <a:r>
              <a:rPr lang="en-GB" b="1" dirty="0" err="1">
                <a:solidFill>
                  <a:srgbClr val="0070C0"/>
                </a:solidFill>
              </a:rPr>
              <a:t>grandes</a:t>
            </a:r>
            <a:r>
              <a:rPr lang="en-GB" b="1" dirty="0">
                <a:solidFill>
                  <a:srgbClr val="0070C0"/>
                </a:solidFill>
              </a:rPr>
              <a:t> conclusions du rapport</a:t>
            </a:r>
          </a:p>
        </p:txBody>
      </p:sp>
      <p:sp>
        <p:nvSpPr>
          <p:cNvPr id="3" name="Espace réservé du contenu 2">
            <a:extLst>
              <a:ext uri="{FF2B5EF4-FFF2-40B4-BE49-F238E27FC236}">
                <a16:creationId xmlns:a16="http://schemas.microsoft.com/office/drawing/2014/main" id="{8D443A7B-F809-E040-B4D1-ABE2DF80708F}"/>
              </a:ext>
            </a:extLst>
          </p:cNvPr>
          <p:cNvSpPr>
            <a:spLocks noGrp="1"/>
          </p:cNvSpPr>
          <p:nvPr>
            <p:ph idx="1"/>
          </p:nvPr>
        </p:nvSpPr>
        <p:spPr/>
        <p:txBody>
          <a:bodyPr>
            <a:normAutofit/>
          </a:bodyPr>
          <a:lstStyle/>
          <a:p>
            <a:pPr lvl="0"/>
            <a:r>
              <a:rPr lang="fr-FR" sz="2400" u="sng" dirty="0"/>
              <a:t>L’Église dispersée.</a:t>
            </a:r>
            <a:r>
              <a:rPr lang="fr-FR" sz="2400" dirty="0"/>
              <a:t> Le développement de saines relations avec notre entourage afin d’être plausible</a:t>
            </a:r>
          </a:p>
          <a:p>
            <a:pPr lvl="1"/>
            <a:r>
              <a:rPr lang="fr-FR" dirty="0"/>
              <a:t>Le messager est plus important que le message / « Avis des utilisateurs » / influenceurs (être plausible avant d’être crédible)</a:t>
            </a:r>
          </a:p>
          <a:p>
            <a:pPr lvl="1"/>
            <a:r>
              <a:rPr lang="fr-FR" dirty="0"/>
              <a:t>L’apport des associations </a:t>
            </a:r>
          </a:p>
          <a:p>
            <a:endParaRPr lang="fr-FR" dirty="0"/>
          </a:p>
          <a:p>
            <a:r>
              <a:rPr lang="fr-FR" sz="2400" u="sng" dirty="0"/>
              <a:t>L’Église rassemblée</a:t>
            </a:r>
            <a:r>
              <a:rPr lang="fr-FR" sz="2400" dirty="0"/>
              <a:t>. La nécessité que les chrétiens soient mieux armés pour vivre en « Église dispersée » tout au long de la semaine, auprès de leurs familles, leurs collègues, leurs voisins, leurs amis non-chrétiens.</a:t>
            </a:r>
          </a:p>
          <a:p>
            <a:pPr lvl="1"/>
            <a:r>
              <a:rPr lang="fr-FR" dirty="0"/>
              <a:t>Hébreux 10.24-25</a:t>
            </a:r>
            <a:endParaRPr lang="en-GB" dirty="0"/>
          </a:p>
        </p:txBody>
      </p:sp>
    </p:spTree>
    <p:extLst>
      <p:ext uri="{BB962C8B-B14F-4D97-AF65-F5344CB8AC3E}">
        <p14:creationId xmlns:p14="http://schemas.microsoft.com/office/powerpoint/2010/main" val="9188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68382-1B80-D543-B5CF-3A39E4E455C2}"/>
              </a:ext>
            </a:extLst>
          </p:cNvPr>
          <p:cNvSpPr>
            <a:spLocks noGrp="1"/>
          </p:cNvSpPr>
          <p:nvPr>
            <p:ph type="title"/>
          </p:nvPr>
        </p:nvSpPr>
        <p:spPr/>
        <p:txBody>
          <a:bodyPr>
            <a:normAutofit/>
          </a:bodyPr>
          <a:lstStyle/>
          <a:p>
            <a:r>
              <a:rPr lang="en-GB" sz="3600" b="1" dirty="0">
                <a:solidFill>
                  <a:srgbClr val="0070C0"/>
                </a:solidFill>
              </a:rPr>
              <a:t>Le </a:t>
            </a:r>
            <a:r>
              <a:rPr lang="en-GB" sz="3600" b="1" dirty="0" err="1">
                <a:solidFill>
                  <a:srgbClr val="0070C0"/>
                </a:solidFill>
              </a:rPr>
              <a:t>rassemblement</a:t>
            </a:r>
            <a:r>
              <a:rPr lang="en-GB" sz="3600" b="1" dirty="0">
                <a:solidFill>
                  <a:srgbClr val="0070C0"/>
                </a:solidFill>
              </a:rPr>
              <a:t> </a:t>
            </a:r>
            <a:r>
              <a:rPr lang="en-GB" sz="3600" b="1" dirty="0" err="1">
                <a:solidFill>
                  <a:srgbClr val="0070C0"/>
                </a:solidFill>
              </a:rPr>
              <a:t>hebdomadaire</a:t>
            </a:r>
            <a:r>
              <a:rPr lang="en-GB" sz="3600" b="1" dirty="0">
                <a:solidFill>
                  <a:srgbClr val="0070C0"/>
                </a:solidFill>
              </a:rPr>
              <a:t> des </a:t>
            </a:r>
            <a:r>
              <a:rPr lang="en-GB" sz="3600" b="1" dirty="0" err="1">
                <a:solidFill>
                  <a:srgbClr val="0070C0"/>
                </a:solidFill>
              </a:rPr>
              <a:t>chrétiens</a:t>
            </a:r>
            <a:endParaRPr lang="en-GB" sz="3600" b="1" dirty="0">
              <a:solidFill>
                <a:srgbClr val="0070C0"/>
              </a:solidFill>
            </a:endParaRPr>
          </a:p>
        </p:txBody>
      </p:sp>
      <p:sp>
        <p:nvSpPr>
          <p:cNvPr id="3" name="Espace réservé du contenu 2">
            <a:extLst>
              <a:ext uri="{FF2B5EF4-FFF2-40B4-BE49-F238E27FC236}">
                <a16:creationId xmlns:a16="http://schemas.microsoft.com/office/drawing/2014/main" id="{858B6810-046C-7441-A0A2-B34A36422852}"/>
              </a:ext>
            </a:extLst>
          </p:cNvPr>
          <p:cNvSpPr>
            <a:spLocks noGrp="1"/>
          </p:cNvSpPr>
          <p:nvPr>
            <p:ph idx="1"/>
          </p:nvPr>
        </p:nvSpPr>
        <p:spPr/>
        <p:txBody>
          <a:bodyPr/>
          <a:lstStyle/>
          <a:p>
            <a:pPr marL="0" indent="0">
              <a:buNone/>
            </a:pPr>
            <a:r>
              <a:rPr lang="fr-FR" dirty="0"/>
              <a:t>Culte FETE </a:t>
            </a:r>
          </a:p>
          <a:p>
            <a:pPr marL="0" indent="0">
              <a:buNone/>
            </a:pPr>
            <a:endParaRPr lang="fr-FR" dirty="0"/>
          </a:p>
          <a:p>
            <a:r>
              <a:rPr lang="fr-FR" dirty="0"/>
              <a:t>Formation</a:t>
            </a:r>
          </a:p>
          <a:p>
            <a:pPr lvl="0"/>
            <a:r>
              <a:rPr lang="fr-FR" dirty="0"/>
              <a:t>Émerveillement / éloge de Dieu</a:t>
            </a:r>
          </a:p>
          <a:p>
            <a:pPr lvl="0"/>
            <a:r>
              <a:rPr lang="fr-FR" dirty="0"/>
              <a:t>Texte biblique</a:t>
            </a:r>
          </a:p>
          <a:p>
            <a:pPr lvl="0"/>
            <a:r>
              <a:rPr lang="fr-FR" dirty="0"/>
              <a:t>Envoi</a:t>
            </a:r>
          </a:p>
          <a:p>
            <a:endParaRPr lang="en-GB" dirty="0"/>
          </a:p>
        </p:txBody>
      </p:sp>
    </p:spTree>
    <p:extLst>
      <p:ext uri="{BB962C8B-B14F-4D97-AF65-F5344CB8AC3E}">
        <p14:creationId xmlns:p14="http://schemas.microsoft.com/office/powerpoint/2010/main" val="25642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BE343-4F7F-854C-B6FD-68FBBCEFF33E}"/>
              </a:ext>
            </a:extLst>
          </p:cNvPr>
          <p:cNvSpPr>
            <a:spLocks noGrp="1"/>
          </p:cNvSpPr>
          <p:nvPr>
            <p:ph type="title"/>
          </p:nvPr>
        </p:nvSpPr>
        <p:spPr/>
        <p:txBody>
          <a:bodyPr>
            <a:normAutofit fontScale="90000"/>
          </a:bodyPr>
          <a:lstStyle/>
          <a:p>
            <a:br>
              <a:rPr lang="fr-FR" dirty="0"/>
            </a:br>
            <a:r>
              <a:rPr lang="fr-FR" sz="4000" b="1" dirty="0">
                <a:solidFill>
                  <a:srgbClr val="0070C0"/>
                </a:solidFill>
              </a:rPr>
              <a:t>Un exemple : le chrétien au travail </a:t>
            </a:r>
            <a:br>
              <a:rPr lang="fr-FR" sz="4000" b="1" dirty="0">
                <a:solidFill>
                  <a:srgbClr val="0070C0"/>
                </a:solidFill>
              </a:rPr>
            </a:br>
            <a:r>
              <a:rPr lang="fr-FR" sz="4000" b="1" dirty="0">
                <a:solidFill>
                  <a:srgbClr val="0070C0"/>
                </a:solidFill>
              </a:rPr>
              <a:t>(enquête révélée au Centre évangélique).</a:t>
            </a:r>
            <a:br>
              <a:rPr lang="fr-FR" dirty="0"/>
            </a:br>
            <a:endParaRPr lang="en-GB" dirty="0"/>
          </a:p>
        </p:txBody>
      </p:sp>
      <p:sp>
        <p:nvSpPr>
          <p:cNvPr id="3" name="Espace réservé du contenu 2">
            <a:extLst>
              <a:ext uri="{FF2B5EF4-FFF2-40B4-BE49-F238E27FC236}">
                <a16:creationId xmlns:a16="http://schemas.microsoft.com/office/drawing/2014/main" id="{F4F8E908-5789-7D4B-A613-17EBCC830C03}"/>
              </a:ext>
            </a:extLst>
          </p:cNvPr>
          <p:cNvSpPr>
            <a:spLocks noGrp="1"/>
          </p:cNvSpPr>
          <p:nvPr>
            <p:ph idx="1"/>
          </p:nvPr>
        </p:nvSpPr>
        <p:spPr/>
        <p:txBody>
          <a:bodyPr/>
          <a:lstStyle/>
          <a:p>
            <a:pPr marL="0" indent="0">
              <a:buNone/>
            </a:pPr>
            <a:r>
              <a:rPr lang="fr-FR" sz="2400" dirty="0"/>
              <a:t>Vivre en témoin au travail : vous aimeriez être mieux équipé pour</a:t>
            </a:r>
          </a:p>
          <a:p>
            <a:pPr marL="0" indent="0">
              <a:buNone/>
            </a:pPr>
            <a:endParaRPr lang="fr-FR" sz="2400" dirty="0"/>
          </a:p>
          <a:p>
            <a:pPr lvl="0"/>
            <a:r>
              <a:rPr lang="fr-FR" sz="2400" dirty="0"/>
              <a:t>Donner votre témoignage de façon naturelle  </a:t>
            </a:r>
            <a:r>
              <a:rPr lang="fr-FR" sz="2400" b="1" dirty="0">
                <a:solidFill>
                  <a:srgbClr val="0070C0"/>
                </a:solidFill>
              </a:rPr>
              <a:t>82%</a:t>
            </a:r>
          </a:p>
          <a:p>
            <a:pPr lvl="0"/>
            <a:r>
              <a:rPr lang="fr-FR" sz="2400" dirty="0"/>
              <a:t>Comprendre la place du travail dans la Bible </a:t>
            </a:r>
            <a:r>
              <a:rPr lang="fr-FR" sz="2400" b="1" dirty="0">
                <a:solidFill>
                  <a:srgbClr val="0070C0"/>
                </a:solidFill>
              </a:rPr>
              <a:t>77%</a:t>
            </a:r>
          </a:p>
          <a:p>
            <a:pPr lvl="0"/>
            <a:r>
              <a:rPr lang="fr-FR" sz="2400" dirty="0"/>
              <a:t>Montrer en quoi l’Évangile est une bonne nouvelle dans votre domaine professionnel </a:t>
            </a:r>
            <a:r>
              <a:rPr lang="fr-FR" sz="2400" b="1" dirty="0">
                <a:solidFill>
                  <a:srgbClr val="0070C0"/>
                </a:solidFill>
              </a:rPr>
              <a:t>87%</a:t>
            </a:r>
          </a:p>
          <a:p>
            <a:pPr lvl="0"/>
            <a:r>
              <a:rPr lang="fr-FR" sz="2400" dirty="0"/>
              <a:t>Recevoir un enseignement biblique sur des sujets de la vie quotidienne pour orienter les conversations informelles vers du spirituel </a:t>
            </a:r>
            <a:r>
              <a:rPr lang="fr-FR" sz="2400" b="1" dirty="0">
                <a:solidFill>
                  <a:srgbClr val="0070C0"/>
                </a:solidFill>
              </a:rPr>
              <a:t>85%</a:t>
            </a:r>
          </a:p>
          <a:p>
            <a:endParaRPr lang="fr-FR" dirty="0"/>
          </a:p>
          <a:p>
            <a:endParaRPr lang="en-GB" dirty="0"/>
          </a:p>
        </p:txBody>
      </p:sp>
    </p:spTree>
    <p:extLst>
      <p:ext uri="{BB962C8B-B14F-4D97-AF65-F5344CB8AC3E}">
        <p14:creationId xmlns:p14="http://schemas.microsoft.com/office/powerpoint/2010/main" val="288524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BF1DF-372B-E34B-AEC5-672A7E176168}"/>
              </a:ext>
            </a:extLst>
          </p:cNvPr>
          <p:cNvSpPr>
            <a:spLocks noGrp="1"/>
          </p:cNvSpPr>
          <p:nvPr>
            <p:ph type="title"/>
          </p:nvPr>
        </p:nvSpPr>
        <p:spPr/>
        <p:txBody>
          <a:bodyPr>
            <a:normAutofit/>
          </a:bodyPr>
          <a:lstStyle/>
          <a:p>
            <a:r>
              <a:rPr lang="en-GB" sz="3600" b="1" dirty="0" err="1">
                <a:solidFill>
                  <a:srgbClr val="0070C0"/>
                </a:solidFill>
              </a:rPr>
              <a:t>Évangéliser</a:t>
            </a:r>
            <a:r>
              <a:rPr lang="en-GB" sz="3600" b="1" dirty="0">
                <a:solidFill>
                  <a:srgbClr val="0070C0"/>
                </a:solidFill>
              </a:rPr>
              <a:t> </a:t>
            </a:r>
            <a:r>
              <a:rPr lang="en-GB" sz="3600" b="1" dirty="0" err="1">
                <a:solidFill>
                  <a:srgbClr val="0070C0"/>
                </a:solidFill>
              </a:rPr>
              <a:t>aujourd’hui</a:t>
            </a:r>
            <a:r>
              <a:rPr lang="en-GB" sz="3600" b="1" dirty="0">
                <a:solidFill>
                  <a:srgbClr val="0070C0"/>
                </a:solidFill>
              </a:rPr>
              <a:t> – un </a:t>
            </a:r>
            <a:r>
              <a:rPr lang="en-GB" sz="3600" b="1" dirty="0" err="1">
                <a:solidFill>
                  <a:srgbClr val="0070C0"/>
                </a:solidFill>
              </a:rPr>
              <a:t>défi</a:t>
            </a:r>
            <a:r>
              <a:rPr lang="en-GB" sz="3600" b="1" dirty="0">
                <a:solidFill>
                  <a:srgbClr val="0070C0"/>
                </a:solidFill>
              </a:rPr>
              <a:t> </a:t>
            </a:r>
            <a:r>
              <a:rPr lang="en-GB" sz="3600" b="1" dirty="0" err="1">
                <a:solidFill>
                  <a:srgbClr val="0070C0"/>
                </a:solidFill>
              </a:rPr>
              <a:t>ecclésiologique</a:t>
            </a:r>
            <a:endParaRPr lang="en-GB" sz="3600" b="1" dirty="0">
              <a:solidFill>
                <a:srgbClr val="0070C0"/>
              </a:solidFill>
            </a:endParaRPr>
          </a:p>
        </p:txBody>
      </p:sp>
      <p:sp>
        <p:nvSpPr>
          <p:cNvPr id="3" name="Espace réservé du contenu 2">
            <a:extLst>
              <a:ext uri="{FF2B5EF4-FFF2-40B4-BE49-F238E27FC236}">
                <a16:creationId xmlns:a16="http://schemas.microsoft.com/office/drawing/2014/main" id="{AF263525-A048-6D4E-B25E-42F81E24AF61}"/>
              </a:ext>
            </a:extLst>
          </p:cNvPr>
          <p:cNvSpPr>
            <a:spLocks noGrp="1"/>
          </p:cNvSpPr>
          <p:nvPr>
            <p:ph idx="1"/>
          </p:nvPr>
        </p:nvSpPr>
        <p:spPr/>
        <p:txBody>
          <a:bodyPr/>
          <a:lstStyle/>
          <a:p>
            <a:pPr marL="0" indent="0">
              <a:buNone/>
            </a:pPr>
            <a:endParaRPr lang="fr-FR" dirty="0"/>
          </a:p>
          <a:p>
            <a:pPr marL="0" indent="0">
              <a:buNone/>
            </a:pPr>
            <a:r>
              <a:rPr lang="fr-FR" sz="2400" dirty="0"/>
              <a:t>Tout ce que l’on fait au sein de l’Église prépare pour ou sert à l’évangélisation. </a:t>
            </a:r>
          </a:p>
          <a:p>
            <a:pPr marL="0" indent="0">
              <a:buNone/>
            </a:pPr>
            <a:endParaRPr lang="fr-FR" sz="2400" dirty="0"/>
          </a:p>
          <a:p>
            <a:pPr marL="0" indent="0">
              <a:buNone/>
            </a:pPr>
            <a:r>
              <a:rPr lang="fr-FR" sz="2400" dirty="0"/>
              <a:t>Celle-ci n’est pas une activité à part, ponctuelle ou optionnelle puisqu’elle est intégrée d’une manière ou d’une autre à toutes les différentes activités de l’Église. </a:t>
            </a:r>
          </a:p>
          <a:p>
            <a:pPr marL="0" indent="0">
              <a:buNone/>
            </a:pPr>
            <a:endParaRPr lang="fr-FR" sz="2400" dirty="0"/>
          </a:p>
          <a:p>
            <a:pPr marL="0" indent="0">
              <a:buNone/>
            </a:pPr>
            <a:r>
              <a:rPr lang="fr-FR" sz="2400" dirty="0"/>
              <a:t>Autrement dit, évangéliser les Français sécularisés est un défi ecclésiologique !</a:t>
            </a:r>
          </a:p>
          <a:p>
            <a:endParaRPr lang="en-GB" dirty="0"/>
          </a:p>
        </p:txBody>
      </p:sp>
    </p:spTree>
    <p:extLst>
      <p:ext uri="{BB962C8B-B14F-4D97-AF65-F5344CB8AC3E}">
        <p14:creationId xmlns:p14="http://schemas.microsoft.com/office/powerpoint/2010/main" val="246066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B8B4F-BBB9-EC48-9438-3B913646C47F}"/>
              </a:ext>
            </a:extLst>
          </p:cNvPr>
          <p:cNvSpPr>
            <a:spLocks noGrp="1"/>
          </p:cNvSpPr>
          <p:nvPr>
            <p:ph type="title"/>
          </p:nvPr>
        </p:nvSpPr>
        <p:spPr/>
        <p:txBody>
          <a:bodyPr>
            <a:normAutofit/>
          </a:bodyPr>
          <a:lstStyle/>
          <a:p>
            <a:r>
              <a:rPr lang="en-GB" sz="4000" b="1" dirty="0">
                <a:solidFill>
                  <a:srgbClr val="0070C0"/>
                </a:solidFill>
              </a:rPr>
              <a:t>Les suites du rapport</a:t>
            </a:r>
          </a:p>
        </p:txBody>
      </p:sp>
      <p:sp>
        <p:nvSpPr>
          <p:cNvPr id="3" name="Espace réservé du contenu 2">
            <a:extLst>
              <a:ext uri="{FF2B5EF4-FFF2-40B4-BE49-F238E27FC236}">
                <a16:creationId xmlns:a16="http://schemas.microsoft.com/office/drawing/2014/main" id="{DBFF3522-F149-F14E-8A96-DA49F37E6BD3}"/>
              </a:ext>
            </a:extLst>
          </p:cNvPr>
          <p:cNvSpPr>
            <a:spLocks noGrp="1"/>
          </p:cNvSpPr>
          <p:nvPr>
            <p:ph idx="1"/>
          </p:nvPr>
        </p:nvSpPr>
        <p:spPr/>
        <p:txBody>
          <a:bodyPr>
            <a:normAutofit fontScale="77500" lnSpcReduction="20000"/>
          </a:bodyPr>
          <a:lstStyle/>
          <a:p>
            <a:pPr lvl="0"/>
            <a:r>
              <a:rPr lang="fr-FR" dirty="0"/>
              <a:t>En annexe le rapport propose 3 pistes d’évangélisation à dominante </a:t>
            </a:r>
            <a:r>
              <a:rPr lang="fr-FR" dirty="0" err="1"/>
              <a:t>attractionnelle</a:t>
            </a:r>
            <a:r>
              <a:rPr lang="fr-FR" dirty="0"/>
              <a:t> et 4 pistes d’évangélisation à dominante </a:t>
            </a:r>
            <a:r>
              <a:rPr lang="fr-FR" dirty="0" err="1"/>
              <a:t>missionnelle</a:t>
            </a:r>
            <a:r>
              <a:rPr lang="fr-FR" dirty="0"/>
              <a:t>.</a:t>
            </a:r>
          </a:p>
          <a:p>
            <a:endParaRPr lang="fr-FR" dirty="0"/>
          </a:p>
          <a:p>
            <a:pPr lvl="0"/>
            <a:r>
              <a:rPr lang="fr-FR" dirty="0"/>
              <a:t>Le rapport sera bientôt disponible en PDF, puis à l’automne sous forme de livre BLF.</a:t>
            </a:r>
          </a:p>
          <a:p>
            <a:pPr lvl="0"/>
            <a:endParaRPr lang="fr-FR" dirty="0"/>
          </a:p>
          <a:p>
            <a:pPr lvl="0"/>
            <a:r>
              <a:rPr lang="fr-FR" dirty="0"/>
              <a:t>Nous cherchons d’autres canaux pour que le contenu puisse pénétrer l’ensemble des Églises évangéliques. Ceci n’est pas évident – un vrai changement de paradigme.</a:t>
            </a:r>
          </a:p>
          <a:p>
            <a:endParaRPr lang="fr-FR" dirty="0"/>
          </a:p>
          <a:p>
            <a:pPr lvl="0"/>
            <a:r>
              <a:rPr lang="fr-FR" dirty="0"/>
              <a:t>Nous proposons aussi un parcours de découverte (4 réunions).</a:t>
            </a:r>
          </a:p>
          <a:p>
            <a:pPr marL="0" indent="0">
              <a:buNone/>
            </a:pPr>
            <a:r>
              <a:rPr lang="fr-FR" dirty="0"/>
              <a:t>	Il se destine à des groupes de chrétiens (par exemple un conseil d’Église, 	une équipe d’évangélisation, un groupe de quartier…) qui désirent 	s’approprier le rapport.</a:t>
            </a:r>
          </a:p>
          <a:p>
            <a:endParaRPr lang="en-GB" dirty="0"/>
          </a:p>
        </p:txBody>
      </p:sp>
    </p:spTree>
    <p:extLst>
      <p:ext uri="{BB962C8B-B14F-4D97-AF65-F5344CB8AC3E}">
        <p14:creationId xmlns:p14="http://schemas.microsoft.com/office/powerpoint/2010/main" val="31988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008B2-BE32-FC49-863E-0FDEE27FDF06}"/>
              </a:ext>
            </a:extLst>
          </p:cNvPr>
          <p:cNvSpPr>
            <a:spLocks noGrp="1"/>
          </p:cNvSpPr>
          <p:nvPr>
            <p:ph type="title"/>
          </p:nvPr>
        </p:nvSpPr>
        <p:spPr/>
        <p:txBody>
          <a:bodyPr/>
          <a:lstStyle/>
          <a:p>
            <a:r>
              <a:rPr lang="en-GB" b="1" dirty="0">
                <a:solidFill>
                  <a:srgbClr val="0070C0"/>
                </a:solidFill>
              </a:rPr>
              <a:t>La </a:t>
            </a:r>
            <a:r>
              <a:rPr lang="en-GB" b="1" dirty="0" err="1">
                <a:solidFill>
                  <a:srgbClr val="0070C0"/>
                </a:solidFill>
              </a:rPr>
              <a:t>sécularisation</a:t>
            </a:r>
            <a:endParaRPr lang="en-GB" b="1" dirty="0">
              <a:solidFill>
                <a:srgbClr val="0070C0"/>
              </a:solidFill>
            </a:endParaRPr>
          </a:p>
        </p:txBody>
      </p:sp>
      <p:sp>
        <p:nvSpPr>
          <p:cNvPr id="3" name="Espace réservé du contenu 2">
            <a:extLst>
              <a:ext uri="{FF2B5EF4-FFF2-40B4-BE49-F238E27FC236}">
                <a16:creationId xmlns:a16="http://schemas.microsoft.com/office/drawing/2014/main" id="{910E875A-94C4-034D-9FD2-45486DED717C}"/>
              </a:ext>
            </a:extLst>
          </p:cNvPr>
          <p:cNvSpPr>
            <a:spLocks noGrp="1"/>
          </p:cNvSpPr>
          <p:nvPr>
            <p:ph idx="1"/>
          </p:nvPr>
        </p:nvSpPr>
        <p:spPr/>
        <p:txBody>
          <a:bodyPr>
            <a:normAutofit fontScale="92500"/>
          </a:bodyPr>
          <a:lstStyle/>
          <a:p>
            <a:pPr marL="0" indent="0">
              <a:buNone/>
            </a:pPr>
            <a:r>
              <a:rPr lang="fr-FR" dirty="0"/>
              <a:t>« La sécularisation d’une société se reconnaît d’abord à l’affaiblissement de la religion dans les mentalités, les mœurs et les institutions. Avant de découler d’une volonté politique et de se traduire dans le droit, la sécularisation exprime la tendance des sujets sociaux à se dispenser d’une référence obligée à une appartenance religieuse. »</a:t>
            </a:r>
          </a:p>
          <a:p>
            <a:pPr marL="0" indent="0">
              <a:buNone/>
            </a:pPr>
            <a:endParaRPr lang="fr-FR" dirty="0"/>
          </a:p>
          <a:p>
            <a:pPr>
              <a:buFont typeface="Wingdings" pitchFamily="2" charset="2"/>
              <a:buChar char="§"/>
            </a:pPr>
            <a:r>
              <a:rPr lang="fr-FR" dirty="0"/>
              <a:t>La sécularisation est donc un concept sociologique (ce que l’on observe)</a:t>
            </a:r>
          </a:p>
          <a:p>
            <a:pPr>
              <a:buFont typeface="Wingdings" pitchFamily="2" charset="2"/>
              <a:buChar char="§"/>
            </a:pPr>
            <a:r>
              <a:rPr lang="fr-FR" dirty="0"/>
              <a:t>La laïcité est un concept philosophique et politique (comment on traduit la relation religion / état en termes juridiques).</a:t>
            </a:r>
          </a:p>
          <a:p>
            <a:pPr marL="0" indent="0">
              <a:buNone/>
            </a:pPr>
            <a:r>
              <a:rPr lang="fr-FR" dirty="0"/>
              <a:t> </a:t>
            </a:r>
            <a:endParaRPr lang="en-GB" dirty="0"/>
          </a:p>
        </p:txBody>
      </p:sp>
    </p:spTree>
    <p:extLst>
      <p:ext uri="{BB962C8B-B14F-4D97-AF65-F5344CB8AC3E}">
        <p14:creationId xmlns:p14="http://schemas.microsoft.com/office/powerpoint/2010/main" val="195205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CE62B-6343-D84F-A8BD-3F674B27970D}"/>
              </a:ext>
            </a:extLst>
          </p:cNvPr>
          <p:cNvSpPr>
            <a:spLocks noGrp="1"/>
          </p:cNvSpPr>
          <p:nvPr>
            <p:ph type="title"/>
          </p:nvPr>
        </p:nvSpPr>
        <p:spPr/>
        <p:txBody>
          <a:bodyPr/>
          <a:lstStyle/>
          <a:p>
            <a:r>
              <a:rPr lang="en-GB" b="1" dirty="0">
                <a:solidFill>
                  <a:srgbClr val="0070C0"/>
                </a:solidFill>
              </a:rPr>
              <a:t>Une </a:t>
            </a:r>
            <a:r>
              <a:rPr lang="en-GB" b="1" dirty="0" err="1">
                <a:solidFill>
                  <a:srgbClr val="0070C0"/>
                </a:solidFill>
              </a:rPr>
              <a:t>Église</a:t>
            </a:r>
            <a:r>
              <a:rPr lang="en-GB" b="1" dirty="0">
                <a:solidFill>
                  <a:srgbClr val="0070C0"/>
                </a:solidFill>
              </a:rPr>
              <a:t> </a:t>
            </a:r>
            <a:r>
              <a:rPr lang="en-GB" b="1" dirty="0" err="1">
                <a:solidFill>
                  <a:srgbClr val="0070C0"/>
                </a:solidFill>
              </a:rPr>
              <a:t>en</a:t>
            </a:r>
            <a:r>
              <a:rPr lang="en-GB" b="1" dirty="0">
                <a:solidFill>
                  <a:srgbClr val="0070C0"/>
                </a:solidFill>
              </a:rPr>
              <a:t> bonne </a:t>
            </a:r>
            <a:r>
              <a:rPr lang="en-GB" b="1" dirty="0" err="1">
                <a:solidFill>
                  <a:srgbClr val="0070C0"/>
                </a:solidFill>
              </a:rPr>
              <a:t>santé</a:t>
            </a:r>
            <a:endParaRPr lang="en-GB" b="1" dirty="0">
              <a:solidFill>
                <a:srgbClr val="0070C0"/>
              </a:solidFill>
            </a:endParaRPr>
          </a:p>
        </p:txBody>
      </p:sp>
      <p:sp>
        <p:nvSpPr>
          <p:cNvPr id="3" name="Espace réservé du contenu 2">
            <a:extLst>
              <a:ext uri="{FF2B5EF4-FFF2-40B4-BE49-F238E27FC236}">
                <a16:creationId xmlns:a16="http://schemas.microsoft.com/office/drawing/2014/main" id="{DFCC5352-68B1-784F-B7BB-EF6F0B9BAD94}"/>
              </a:ext>
            </a:extLst>
          </p:cNvPr>
          <p:cNvSpPr>
            <a:spLocks noGrp="1"/>
          </p:cNvSpPr>
          <p:nvPr>
            <p:ph idx="1"/>
          </p:nvPr>
        </p:nvSpPr>
        <p:spPr/>
        <p:txBody>
          <a:bodyPr>
            <a:normAutofit fontScale="92500" lnSpcReduction="10000"/>
          </a:bodyPr>
          <a:lstStyle/>
          <a:p>
            <a:pPr marL="0" indent="0">
              <a:buNone/>
            </a:pPr>
            <a:r>
              <a:rPr lang="fr-FR" dirty="0"/>
              <a:t>Une communauté centrée sur l’Évangile où les croyants apprennent à</a:t>
            </a:r>
          </a:p>
          <a:p>
            <a:pPr lvl="0"/>
            <a:r>
              <a:rPr lang="fr-FR" dirty="0"/>
              <a:t>aimer Dieu de tout leur cœur, de toute leur âme, de tout leur esprit, de toute leur force (Marc 12:30)</a:t>
            </a:r>
          </a:p>
          <a:p>
            <a:pPr lvl="0"/>
            <a:r>
              <a:rPr lang="fr-FR" dirty="0"/>
              <a:t>aimer les autres (Marc 12:31)</a:t>
            </a:r>
          </a:p>
          <a:p>
            <a:pPr lvl="0"/>
            <a:r>
              <a:rPr lang="fr-FR" dirty="0"/>
              <a:t>dans leur contexte culturel.</a:t>
            </a:r>
          </a:p>
          <a:p>
            <a:pPr lvl="0"/>
            <a:endParaRPr lang="fr-FR" dirty="0"/>
          </a:p>
          <a:p>
            <a:pPr marL="0" lvl="0" indent="0">
              <a:buNone/>
            </a:pPr>
            <a:r>
              <a:rPr lang="fr-FR" dirty="0"/>
              <a:t>Autrement dit, il faut travailler sur trois axes</a:t>
            </a:r>
          </a:p>
          <a:p>
            <a:pPr lvl="0"/>
            <a:r>
              <a:rPr lang="fr-FR" dirty="0"/>
              <a:t>L’axe spirituel</a:t>
            </a:r>
          </a:p>
          <a:p>
            <a:pPr lvl="0"/>
            <a:r>
              <a:rPr lang="fr-FR" dirty="0"/>
              <a:t>L’axe social</a:t>
            </a:r>
          </a:p>
          <a:p>
            <a:pPr lvl="0"/>
            <a:r>
              <a:rPr lang="fr-FR" dirty="0"/>
              <a:t>L’axe sociétal</a:t>
            </a:r>
          </a:p>
          <a:p>
            <a:endParaRPr lang="en-GB" dirty="0"/>
          </a:p>
        </p:txBody>
      </p:sp>
    </p:spTree>
    <p:extLst>
      <p:ext uri="{BB962C8B-B14F-4D97-AF65-F5344CB8AC3E}">
        <p14:creationId xmlns:p14="http://schemas.microsoft.com/office/powerpoint/2010/main" val="18203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fr-FR" altLang="x-none" sz="3600" b="1" dirty="0">
                <a:solidFill>
                  <a:srgbClr val="0070C0"/>
                </a:solidFill>
              </a:rPr>
              <a:t>Une modélisation d’une Église en bonne santé</a:t>
            </a:r>
            <a:endParaRPr lang="en-GB" altLang="x-none" sz="3600" b="1" dirty="0">
              <a:solidFill>
                <a:srgbClr val="0070C0"/>
              </a:solidFill>
            </a:endParaRPr>
          </a:p>
        </p:txBody>
      </p:sp>
      <p:pic>
        <p:nvPicPr>
          <p:cNvPr id="28674"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33750" y="1289119"/>
            <a:ext cx="7981404" cy="5640720"/>
          </a:xfrm>
        </p:spPr>
      </p:pic>
    </p:spTree>
    <p:extLst>
      <p:ext uri="{BB962C8B-B14F-4D97-AF65-F5344CB8AC3E}">
        <p14:creationId xmlns:p14="http://schemas.microsoft.com/office/powerpoint/2010/main" val="160155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F4986-4BE6-164E-8427-11C51CF3A26C}"/>
              </a:ext>
            </a:extLst>
          </p:cNvPr>
          <p:cNvSpPr>
            <a:spLocks noGrp="1"/>
          </p:cNvSpPr>
          <p:nvPr>
            <p:ph type="title"/>
          </p:nvPr>
        </p:nvSpPr>
        <p:spPr/>
        <p:txBody>
          <a:bodyPr/>
          <a:lstStyle/>
          <a:p>
            <a:r>
              <a:rPr lang="en-GB" b="1" dirty="0">
                <a:solidFill>
                  <a:srgbClr val="0070C0"/>
                </a:solidFill>
              </a:rPr>
              <a:t>Les trois axes</a:t>
            </a:r>
          </a:p>
        </p:txBody>
      </p:sp>
      <p:sp>
        <p:nvSpPr>
          <p:cNvPr id="3" name="Espace réservé du contenu 2">
            <a:extLst>
              <a:ext uri="{FF2B5EF4-FFF2-40B4-BE49-F238E27FC236}">
                <a16:creationId xmlns:a16="http://schemas.microsoft.com/office/drawing/2014/main" id="{EF044E7A-0693-6B4D-A4DF-FED1F6932D45}"/>
              </a:ext>
            </a:extLst>
          </p:cNvPr>
          <p:cNvSpPr>
            <a:spLocks noGrp="1"/>
          </p:cNvSpPr>
          <p:nvPr>
            <p:ph idx="1"/>
          </p:nvPr>
        </p:nvSpPr>
        <p:spPr/>
        <p:txBody>
          <a:bodyPr>
            <a:normAutofit/>
          </a:bodyPr>
          <a:lstStyle/>
          <a:p>
            <a:pPr lvl="0"/>
            <a:r>
              <a:rPr lang="fr-FR" dirty="0"/>
              <a:t>Le développement de saines relations entre chrétiens ainsi qu’avec notre entourage est au cœur du projet de Dieu pour l’humanité : c’est le socle de l’évangélisation.</a:t>
            </a:r>
          </a:p>
          <a:p>
            <a:pPr lvl="0"/>
            <a:endParaRPr lang="fr-FR" dirty="0"/>
          </a:p>
          <a:p>
            <a:pPr lvl="0"/>
            <a:r>
              <a:rPr lang="fr-FR" dirty="0"/>
              <a:t>La nécessité que les chrétiens soient mieux armés pour vivre en « Église dispersée » tout au long de la semaine</a:t>
            </a:r>
          </a:p>
          <a:p>
            <a:pPr lvl="0"/>
            <a:endParaRPr lang="fr-FR" dirty="0"/>
          </a:p>
          <a:p>
            <a:pPr lvl="0"/>
            <a:r>
              <a:rPr lang="fr-FR" dirty="0"/>
              <a:t>Par conséquent, l’importance que notre vie d’Église, en particulier nos cultes, soit pertinente. </a:t>
            </a:r>
          </a:p>
          <a:p>
            <a:endParaRPr lang="fr-FR" dirty="0"/>
          </a:p>
          <a:p>
            <a:endParaRPr lang="en-GB" dirty="0"/>
          </a:p>
        </p:txBody>
      </p:sp>
    </p:spTree>
    <p:extLst>
      <p:ext uri="{BB962C8B-B14F-4D97-AF65-F5344CB8AC3E}">
        <p14:creationId xmlns:p14="http://schemas.microsoft.com/office/powerpoint/2010/main" val="127235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E7BBC-64A2-A64C-A7A3-645E717FFE9C}"/>
              </a:ext>
            </a:extLst>
          </p:cNvPr>
          <p:cNvSpPr>
            <a:spLocks noGrp="1"/>
          </p:cNvSpPr>
          <p:nvPr>
            <p:ph type="title"/>
          </p:nvPr>
        </p:nvSpPr>
        <p:spPr/>
        <p:txBody>
          <a:bodyPr>
            <a:normAutofit/>
          </a:bodyPr>
          <a:lstStyle/>
          <a:p>
            <a:r>
              <a:rPr lang="en-GB" sz="3600" b="1" dirty="0">
                <a:solidFill>
                  <a:srgbClr val="0070C0"/>
                </a:solidFill>
              </a:rPr>
              <a:t>Trois </a:t>
            </a:r>
            <a:r>
              <a:rPr lang="en-GB" sz="3600" b="1" dirty="0" err="1">
                <a:solidFill>
                  <a:srgbClr val="0070C0"/>
                </a:solidFill>
              </a:rPr>
              <a:t>enquêtes</a:t>
            </a:r>
            <a:r>
              <a:rPr lang="en-GB" sz="3600" b="1" dirty="0">
                <a:solidFill>
                  <a:srgbClr val="0070C0"/>
                </a:solidFill>
              </a:rPr>
              <a:t> </a:t>
            </a:r>
            <a:r>
              <a:rPr lang="en-GB" sz="3600" b="1" dirty="0" err="1">
                <a:solidFill>
                  <a:srgbClr val="0070C0"/>
                </a:solidFill>
              </a:rPr>
              <a:t>réalisées</a:t>
            </a:r>
            <a:r>
              <a:rPr lang="en-GB" sz="3600" b="1" dirty="0">
                <a:solidFill>
                  <a:srgbClr val="0070C0"/>
                </a:solidFill>
              </a:rPr>
              <a:t> par la Commission </a:t>
            </a:r>
            <a:r>
              <a:rPr lang="en-GB" sz="3600" b="1" dirty="0" err="1">
                <a:solidFill>
                  <a:srgbClr val="0070C0"/>
                </a:solidFill>
              </a:rPr>
              <a:t>évangélisation</a:t>
            </a:r>
            <a:r>
              <a:rPr lang="en-GB" sz="3600" b="1" dirty="0">
                <a:solidFill>
                  <a:srgbClr val="0070C0"/>
                </a:solidFill>
              </a:rPr>
              <a:t> du CNEF</a:t>
            </a:r>
          </a:p>
        </p:txBody>
      </p:sp>
      <p:sp>
        <p:nvSpPr>
          <p:cNvPr id="3" name="Espace réservé du contenu 2">
            <a:extLst>
              <a:ext uri="{FF2B5EF4-FFF2-40B4-BE49-F238E27FC236}">
                <a16:creationId xmlns:a16="http://schemas.microsoft.com/office/drawing/2014/main" id="{6FED4800-068D-2D47-B4BF-E5CE3E0CFB16}"/>
              </a:ext>
            </a:extLst>
          </p:cNvPr>
          <p:cNvSpPr>
            <a:spLocks noGrp="1"/>
          </p:cNvSpPr>
          <p:nvPr>
            <p:ph idx="1"/>
          </p:nvPr>
        </p:nvSpPr>
        <p:spPr/>
        <p:txBody>
          <a:bodyPr>
            <a:normAutofit/>
          </a:bodyPr>
          <a:lstStyle/>
          <a:p>
            <a:pPr marL="514350" indent="-514350">
              <a:buFont typeface="+mj-lt"/>
              <a:buAutoNum type="arabicPeriod"/>
            </a:pPr>
            <a:r>
              <a:rPr lang="fr-FR" b="1" dirty="0"/>
              <a:t>Une enquête en interne effectuée en 2013. </a:t>
            </a:r>
          </a:p>
          <a:p>
            <a:pPr marL="514350" indent="-514350">
              <a:buFont typeface="+mj-lt"/>
              <a:buAutoNum type="arabicPeriod"/>
            </a:pPr>
            <a:endParaRPr lang="fr-FR" b="1" dirty="0"/>
          </a:p>
          <a:p>
            <a:r>
              <a:rPr lang="fr-FR" dirty="0"/>
              <a:t>Quels sont les meilleurs moyens d'évangélisation aujourd’hui? </a:t>
            </a:r>
          </a:p>
          <a:p>
            <a:pPr marL="0" indent="0">
              <a:buNone/>
            </a:pPr>
            <a:r>
              <a:rPr lang="fr-FR" dirty="0"/>
              <a:t>	  « Construire des relations avec les non-chrétiens » 87,6%. </a:t>
            </a:r>
          </a:p>
          <a:p>
            <a:pPr marL="0" indent="0">
              <a:buNone/>
            </a:pPr>
            <a:endParaRPr lang="fr-FR" sz="1400" dirty="0"/>
          </a:p>
          <a:p>
            <a:r>
              <a:rPr lang="fr-FR" dirty="0"/>
              <a:t>Quelle formation estimez-vous nécessaire pour les membres de l'église ?</a:t>
            </a:r>
          </a:p>
          <a:p>
            <a:pPr marL="0" indent="0">
              <a:buNone/>
            </a:pPr>
            <a:r>
              <a:rPr lang="fr-FR" dirty="0"/>
              <a:t>	« Comment établir des relations avec les non-chrétiens ». 75,3%</a:t>
            </a:r>
          </a:p>
          <a:p>
            <a:pPr marL="0" indent="0">
              <a:buNone/>
            </a:pPr>
            <a:endParaRPr lang="fr-FR" dirty="0"/>
          </a:p>
          <a:p>
            <a:pPr marL="514350" indent="-514350">
              <a:buFont typeface="+mj-lt"/>
              <a:buAutoNum type="arabicPeriod"/>
            </a:pPr>
            <a:endParaRPr lang="fr-FR" dirty="0"/>
          </a:p>
        </p:txBody>
      </p:sp>
    </p:spTree>
    <p:extLst>
      <p:ext uri="{BB962C8B-B14F-4D97-AF65-F5344CB8AC3E}">
        <p14:creationId xmlns:p14="http://schemas.microsoft.com/office/powerpoint/2010/main" val="271063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800559-27F4-9349-80CB-3BA8E2502FAF}"/>
              </a:ext>
            </a:extLst>
          </p:cNvPr>
          <p:cNvSpPr>
            <a:spLocks noGrp="1"/>
          </p:cNvSpPr>
          <p:nvPr>
            <p:ph type="title"/>
          </p:nvPr>
        </p:nvSpPr>
        <p:spPr/>
        <p:txBody>
          <a:bodyPr>
            <a:normAutofit/>
          </a:bodyPr>
          <a:lstStyle/>
          <a:p>
            <a:r>
              <a:rPr lang="en-GB" sz="3600" b="1" dirty="0">
                <a:solidFill>
                  <a:srgbClr val="0070C0"/>
                </a:solidFill>
              </a:rPr>
              <a:t>Trois </a:t>
            </a:r>
            <a:r>
              <a:rPr lang="en-GB" sz="3600" b="1" dirty="0" err="1">
                <a:solidFill>
                  <a:srgbClr val="0070C0"/>
                </a:solidFill>
              </a:rPr>
              <a:t>enquêtes</a:t>
            </a:r>
            <a:r>
              <a:rPr lang="en-GB" sz="3600" b="1" dirty="0">
                <a:solidFill>
                  <a:srgbClr val="0070C0"/>
                </a:solidFill>
              </a:rPr>
              <a:t> </a:t>
            </a:r>
            <a:r>
              <a:rPr lang="en-GB" sz="3600" b="1" dirty="0" err="1">
                <a:solidFill>
                  <a:srgbClr val="0070C0"/>
                </a:solidFill>
              </a:rPr>
              <a:t>réalisées</a:t>
            </a:r>
            <a:r>
              <a:rPr lang="en-GB" sz="3600" b="1" dirty="0">
                <a:solidFill>
                  <a:srgbClr val="0070C0"/>
                </a:solidFill>
              </a:rPr>
              <a:t> par la Commission </a:t>
            </a:r>
            <a:r>
              <a:rPr lang="en-GB" sz="3600" b="1" dirty="0" err="1">
                <a:solidFill>
                  <a:srgbClr val="0070C0"/>
                </a:solidFill>
              </a:rPr>
              <a:t>évangélisation</a:t>
            </a:r>
            <a:r>
              <a:rPr lang="en-GB" sz="3600" b="1" dirty="0">
                <a:solidFill>
                  <a:srgbClr val="0070C0"/>
                </a:solidFill>
              </a:rPr>
              <a:t> du CNEF</a:t>
            </a:r>
          </a:p>
        </p:txBody>
      </p:sp>
      <p:sp>
        <p:nvSpPr>
          <p:cNvPr id="3" name="Espace réservé du contenu 2">
            <a:extLst>
              <a:ext uri="{FF2B5EF4-FFF2-40B4-BE49-F238E27FC236}">
                <a16:creationId xmlns:a16="http://schemas.microsoft.com/office/drawing/2014/main" id="{53420624-1B47-994C-9B5A-4AFE8395C97C}"/>
              </a:ext>
            </a:extLst>
          </p:cNvPr>
          <p:cNvSpPr>
            <a:spLocks noGrp="1"/>
          </p:cNvSpPr>
          <p:nvPr>
            <p:ph idx="1"/>
          </p:nvPr>
        </p:nvSpPr>
        <p:spPr/>
        <p:txBody>
          <a:bodyPr/>
          <a:lstStyle/>
          <a:p>
            <a:pPr marL="0" indent="0">
              <a:buNone/>
            </a:pPr>
            <a:r>
              <a:rPr lang="en-GB" dirty="0"/>
              <a:t>2</a:t>
            </a:r>
            <a:r>
              <a:rPr lang="en-GB" b="1" dirty="0"/>
              <a:t>. Une </a:t>
            </a:r>
            <a:r>
              <a:rPr lang="en-GB" b="1" dirty="0" err="1"/>
              <a:t>enquête</a:t>
            </a:r>
            <a:r>
              <a:rPr lang="en-GB" b="1" dirty="0"/>
              <a:t> </a:t>
            </a:r>
            <a:r>
              <a:rPr lang="en-GB" b="1" dirty="0" err="1"/>
              <a:t>confiée</a:t>
            </a:r>
            <a:r>
              <a:rPr lang="en-GB" b="1" dirty="0"/>
              <a:t> </a:t>
            </a:r>
            <a:r>
              <a:rPr lang="en-GB" b="1" dirty="0" err="1"/>
              <a:t>à</a:t>
            </a:r>
            <a:r>
              <a:rPr lang="en-GB" b="1" dirty="0"/>
              <a:t> BVA</a:t>
            </a:r>
            <a:r>
              <a:rPr lang="en-GB" dirty="0"/>
              <a:t>.</a:t>
            </a:r>
          </a:p>
          <a:p>
            <a:pPr marL="0" indent="0">
              <a:buNone/>
            </a:pPr>
            <a:endParaRPr lang="en-GB" dirty="0"/>
          </a:p>
          <a:p>
            <a:r>
              <a:rPr lang="fr-FR" dirty="0"/>
              <a:t>"La grande majorité des Français préféreraient obtenir leurs informations directement auprès d'une personne appartenant à ce groupe confessionnel." </a:t>
            </a:r>
          </a:p>
          <a:p>
            <a:pPr marL="0" indent="0">
              <a:buNone/>
            </a:pPr>
            <a:endParaRPr lang="fr-FR" dirty="0"/>
          </a:p>
          <a:p>
            <a:r>
              <a:rPr lang="fr-FR" dirty="0"/>
              <a:t>"23% aimeraient en parler avec un croyant autour d'un café". (37% pour les 18-24 ans et à 49% pour les musulmans)</a:t>
            </a:r>
            <a:endParaRPr lang="en-GB" dirty="0"/>
          </a:p>
          <a:p>
            <a:pPr marL="0" indent="0">
              <a:buNone/>
            </a:pPr>
            <a:endParaRPr lang="en-GB" dirty="0"/>
          </a:p>
        </p:txBody>
      </p:sp>
    </p:spTree>
    <p:extLst>
      <p:ext uri="{BB962C8B-B14F-4D97-AF65-F5344CB8AC3E}">
        <p14:creationId xmlns:p14="http://schemas.microsoft.com/office/powerpoint/2010/main" val="421477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E871F-891B-0940-A532-49E5C7242949}"/>
              </a:ext>
            </a:extLst>
          </p:cNvPr>
          <p:cNvSpPr>
            <a:spLocks noGrp="1"/>
          </p:cNvSpPr>
          <p:nvPr>
            <p:ph type="title"/>
          </p:nvPr>
        </p:nvSpPr>
        <p:spPr/>
        <p:txBody>
          <a:bodyPr>
            <a:normAutofit/>
          </a:bodyPr>
          <a:lstStyle/>
          <a:p>
            <a:r>
              <a:rPr lang="en-GB" sz="3600" b="1" dirty="0">
                <a:solidFill>
                  <a:srgbClr val="0070C0"/>
                </a:solidFill>
              </a:rPr>
              <a:t>Trois </a:t>
            </a:r>
            <a:r>
              <a:rPr lang="en-GB" sz="3600" b="1" dirty="0" err="1">
                <a:solidFill>
                  <a:srgbClr val="0070C0"/>
                </a:solidFill>
              </a:rPr>
              <a:t>enquêtes</a:t>
            </a:r>
            <a:r>
              <a:rPr lang="en-GB" sz="3600" b="1" dirty="0">
                <a:solidFill>
                  <a:srgbClr val="0070C0"/>
                </a:solidFill>
              </a:rPr>
              <a:t> </a:t>
            </a:r>
            <a:r>
              <a:rPr lang="en-GB" sz="3600" b="1" dirty="0" err="1">
                <a:solidFill>
                  <a:srgbClr val="0070C0"/>
                </a:solidFill>
              </a:rPr>
              <a:t>réalisées</a:t>
            </a:r>
            <a:r>
              <a:rPr lang="en-GB" sz="3600" b="1" dirty="0">
                <a:solidFill>
                  <a:srgbClr val="0070C0"/>
                </a:solidFill>
              </a:rPr>
              <a:t> par la Commission </a:t>
            </a:r>
            <a:r>
              <a:rPr lang="en-GB" sz="3600" b="1" dirty="0" err="1">
                <a:solidFill>
                  <a:srgbClr val="0070C0"/>
                </a:solidFill>
              </a:rPr>
              <a:t>évangélisation</a:t>
            </a:r>
            <a:r>
              <a:rPr lang="en-GB" sz="3600" b="1" dirty="0">
                <a:solidFill>
                  <a:srgbClr val="0070C0"/>
                </a:solidFill>
              </a:rPr>
              <a:t> du CNEF</a:t>
            </a:r>
          </a:p>
        </p:txBody>
      </p:sp>
      <p:sp>
        <p:nvSpPr>
          <p:cNvPr id="3" name="Espace réservé du contenu 2">
            <a:extLst>
              <a:ext uri="{FF2B5EF4-FFF2-40B4-BE49-F238E27FC236}">
                <a16:creationId xmlns:a16="http://schemas.microsoft.com/office/drawing/2014/main" id="{244DB024-3528-AD41-9E8D-206C5506578C}"/>
              </a:ext>
            </a:extLst>
          </p:cNvPr>
          <p:cNvSpPr>
            <a:spLocks noGrp="1"/>
          </p:cNvSpPr>
          <p:nvPr>
            <p:ph idx="1"/>
          </p:nvPr>
        </p:nvSpPr>
        <p:spPr/>
        <p:txBody>
          <a:bodyPr>
            <a:normAutofit fontScale="92500" lnSpcReduction="10000"/>
          </a:bodyPr>
          <a:lstStyle/>
          <a:p>
            <a:pPr marL="0" indent="0">
              <a:buNone/>
            </a:pPr>
            <a:r>
              <a:rPr lang="en-GB" dirty="0"/>
              <a:t>3.</a:t>
            </a:r>
            <a:r>
              <a:rPr lang="fr-FR" dirty="0"/>
              <a:t> </a:t>
            </a:r>
            <a:r>
              <a:rPr lang="fr-FR" b="1" dirty="0"/>
              <a:t>Une enquête réalisée au cours de l’automne 2020</a:t>
            </a:r>
            <a:r>
              <a:rPr lang="fr-FR" dirty="0"/>
              <a:t> auprès de personnes converties sans arrière-plan évangélique. </a:t>
            </a:r>
          </a:p>
          <a:p>
            <a:pPr marL="0" indent="0">
              <a:buNone/>
            </a:pPr>
            <a:r>
              <a:rPr lang="fr-FR" dirty="0"/>
              <a:t>La question centrale était :</a:t>
            </a:r>
          </a:p>
          <a:p>
            <a:pPr marL="0" indent="0">
              <a:buNone/>
            </a:pPr>
            <a:r>
              <a:rPr lang="fr-FR" dirty="0"/>
              <a:t> </a:t>
            </a:r>
          </a:p>
          <a:p>
            <a:r>
              <a:rPr lang="fr-FR" dirty="0"/>
              <a:t>Quel(s) facteur(s) ont été importants pour vous amener à croire en Jésus comme Seigneur et Sauveur ?</a:t>
            </a:r>
          </a:p>
          <a:p>
            <a:endParaRPr lang="fr-FR" dirty="0"/>
          </a:p>
          <a:p>
            <a:pPr marL="0" lvl="0" indent="0">
              <a:buNone/>
            </a:pPr>
            <a:r>
              <a:rPr lang="fr-FR" dirty="0"/>
              <a:t> </a:t>
            </a:r>
            <a:r>
              <a:rPr lang="fr-FR" b="1" dirty="0"/>
              <a:t>89 réponses valides reçues</a:t>
            </a:r>
            <a:endParaRPr lang="fr-FR" dirty="0"/>
          </a:p>
          <a:p>
            <a:pPr marL="0" indent="0">
              <a:buNone/>
            </a:pPr>
            <a:r>
              <a:rPr lang="fr-FR" dirty="0"/>
              <a:t>	46 hommes </a:t>
            </a:r>
          </a:p>
          <a:p>
            <a:pPr marL="0" indent="0">
              <a:buNone/>
            </a:pPr>
            <a:r>
              <a:rPr lang="fr-FR" dirty="0"/>
              <a:t>	43 femmes</a:t>
            </a:r>
          </a:p>
          <a:p>
            <a:pPr marL="0" indent="0">
              <a:buNone/>
            </a:pPr>
            <a:endParaRPr lang="fr-FR" dirty="0"/>
          </a:p>
          <a:p>
            <a:pPr marL="0" indent="0">
              <a:buNone/>
            </a:pPr>
            <a:endParaRPr lang="en-GB" dirty="0"/>
          </a:p>
        </p:txBody>
      </p:sp>
    </p:spTree>
    <p:extLst>
      <p:ext uri="{BB962C8B-B14F-4D97-AF65-F5344CB8AC3E}">
        <p14:creationId xmlns:p14="http://schemas.microsoft.com/office/powerpoint/2010/main" val="79261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E4AE3-2357-264D-93A1-CD096EFF0C75}"/>
              </a:ext>
            </a:extLst>
          </p:cNvPr>
          <p:cNvSpPr>
            <a:spLocks noGrp="1"/>
          </p:cNvSpPr>
          <p:nvPr>
            <p:ph type="title"/>
          </p:nvPr>
        </p:nvSpPr>
        <p:spPr/>
        <p:txBody>
          <a:bodyPr/>
          <a:lstStyle/>
          <a:p>
            <a:r>
              <a:rPr lang="en-GB" b="1" dirty="0" err="1">
                <a:solidFill>
                  <a:srgbClr val="0070C0"/>
                </a:solidFill>
              </a:rPr>
              <a:t>L’analyse</a:t>
            </a:r>
            <a:r>
              <a:rPr lang="en-GB" b="1" dirty="0">
                <a:solidFill>
                  <a:srgbClr val="0070C0"/>
                </a:solidFill>
              </a:rPr>
              <a:t> quantitative</a:t>
            </a:r>
          </a:p>
        </p:txBody>
      </p:sp>
      <p:sp>
        <p:nvSpPr>
          <p:cNvPr id="3" name="Espace réservé du contenu 2">
            <a:extLst>
              <a:ext uri="{FF2B5EF4-FFF2-40B4-BE49-F238E27FC236}">
                <a16:creationId xmlns:a16="http://schemas.microsoft.com/office/drawing/2014/main" id="{36A252CD-E251-6E4E-8293-25B3CF0172E9}"/>
              </a:ext>
            </a:extLst>
          </p:cNvPr>
          <p:cNvSpPr>
            <a:spLocks noGrp="1"/>
          </p:cNvSpPr>
          <p:nvPr>
            <p:ph idx="1"/>
          </p:nvPr>
        </p:nvSpPr>
        <p:spPr/>
        <p:txBody>
          <a:bodyPr>
            <a:normAutofit fontScale="85000" lnSpcReduction="20000"/>
          </a:bodyPr>
          <a:lstStyle/>
          <a:p>
            <a:pPr marL="0" indent="0">
              <a:buNone/>
            </a:pPr>
            <a:r>
              <a:rPr lang="fr-FR" b="1" u="sng" dirty="0"/>
              <a:t>Facteur numéro 1</a:t>
            </a:r>
            <a:r>
              <a:rPr lang="fr-FR" b="1" dirty="0"/>
              <a:t> </a:t>
            </a:r>
            <a:r>
              <a:rPr lang="fr-FR" dirty="0"/>
              <a:t>55 réponses (sur 89).</a:t>
            </a:r>
          </a:p>
          <a:p>
            <a:pPr marL="0" indent="0">
              <a:buNone/>
            </a:pPr>
            <a:r>
              <a:rPr lang="fr-FR" dirty="0"/>
              <a:t>Une relation avec un chrétien de son entourage.</a:t>
            </a:r>
          </a:p>
          <a:p>
            <a:pPr marL="0" indent="0">
              <a:buNone/>
            </a:pPr>
            <a:r>
              <a:rPr lang="fr-FR" dirty="0"/>
              <a:t> </a:t>
            </a:r>
          </a:p>
          <a:p>
            <a:pPr marL="0" indent="0">
              <a:buNone/>
            </a:pPr>
            <a:r>
              <a:rPr lang="fr-FR" b="1" u="sng" dirty="0"/>
              <a:t>Facteur numéro 2 </a:t>
            </a:r>
            <a:r>
              <a:rPr lang="fr-FR" dirty="0"/>
              <a:t>28 réponses (sur 89).</a:t>
            </a:r>
          </a:p>
          <a:p>
            <a:pPr marL="0" indent="0">
              <a:buNone/>
            </a:pPr>
            <a:r>
              <a:rPr lang="fr-FR" dirty="0"/>
              <a:t>Le bon accueil et la bienveillance.</a:t>
            </a:r>
          </a:p>
          <a:p>
            <a:pPr marL="0" indent="0">
              <a:buNone/>
            </a:pPr>
            <a:r>
              <a:rPr lang="fr-FR" dirty="0"/>
              <a:t> </a:t>
            </a:r>
          </a:p>
          <a:p>
            <a:pPr marL="0" indent="0">
              <a:buNone/>
            </a:pPr>
            <a:r>
              <a:rPr lang="fr-FR" b="1" u="sng" dirty="0"/>
              <a:t>Facteur numéro 3 </a:t>
            </a:r>
            <a:r>
              <a:rPr lang="fr-FR" dirty="0"/>
              <a:t>20 réponses (sur 89).</a:t>
            </a:r>
          </a:p>
          <a:p>
            <a:pPr marL="0" indent="0">
              <a:buNone/>
            </a:pPr>
            <a:r>
              <a:rPr lang="fr-FR" dirty="0"/>
              <a:t>Être accompagné et écouté, et pouvoir poser des questions</a:t>
            </a:r>
          </a:p>
          <a:p>
            <a:pPr marL="0" indent="0">
              <a:buNone/>
            </a:pPr>
            <a:r>
              <a:rPr lang="fr-FR" dirty="0"/>
              <a:t> </a:t>
            </a:r>
          </a:p>
          <a:p>
            <a:pPr marL="0" indent="0">
              <a:buNone/>
            </a:pPr>
            <a:r>
              <a:rPr lang="fr-FR" b="1" u="sng" dirty="0"/>
              <a:t>Facteur numéro 4 </a:t>
            </a:r>
            <a:r>
              <a:rPr lang="fr-FR" dirty="0"/>
              <a:t>14 réponses (sur 89).</a:t>
            </a:r>
          </a:p>
          <a:p>
            <a:pPr marL="0" indent="0">
              <a:buNone/>
            </a:pPr>
            <a:r>
              <a:rPr lang="fr-FR" dirty="0"/>
              <a:t>L’enseignement compréhensible (les petits groupes sont souvent mentionnés)</a:t>
            </a:r>
          </a:p>
          <a:p>
            <a:endParaRPr lang="en-GB" dirty="0"/>
          </a:p>
        </p:txBody>
      </p:sp>
    </p:spTree>
    <p:extLst>
      <p:ext uri="{BB962C8B-B14F-4D97-AF65-F5344CB8AC3E}">
        <p14:creationId xmlns:p14="http://schemas.microsoft.com/office/powerpoint/2010/main" val="13498875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999</Words>
  <Application>Microsoft Macintosh PowerPoint</Application>
  <PresentationFormat>Grand écran</PresentationFormat>
  <Paragraphs>115</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Wingdings</vt:lpstr>
      <vt:lpstr>Thème Office</vt:lpstr>
      <vt:lpstr>Le rapport de la Commission évangélisation du CNEF, validé par l’AP en décembre 2021</vt:lpstr>
      <vt:lpstr>La sécularisation</vt:lpstr>
      <vt:lpstr>Une Église en bonne santé</vt:lpstr>
      <vt:lpstr>Une modélisation d’une Église en bonne santé</vt:lpstr>
      <vt:lpstr>Les trois axes</vt:lpstr>
      <vt:lpstr>Trois enquêtes réalisées par la Commission évangélisation du CNEF</vt:lpstr>
      <vt:lpstr>Trois enquêtes réalisées par la Commission évangélisation du CNEF</vt:lpstr>
      <vt:lpstr>Trois enquêtes réalisées par la Commission évangélisation du CNEF</vt:lpstr>
      <vt:lpstr>L’analyse quantitative</vt:lpstr>
      <vt:lpstr> L’analyse qualitative : deux éléments clés </vt:lpstr>
      <vt:lpstr>Deux grandes conclusions du rapport</vt:lpstr>
      <vt:lpstr>Le rassemblement hebdomadaire des chrétiens</vt:lpstr>
      <vt:lpstr> Un exemple : le chrétien au travail  (enquête révélée au Centre évangélique). </vt:lpstr>
      <vt:lpstr>Évangéliser aujourd’hui – un défi ecclésiologique</vt:lpstr>
      <vt:lpstr>Les suites du rapport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Évangéliser aujourd’hui – un défi ecclésiologique</dc:title>
  <dc:creator>David BROWN</dc:creator>
  <cp:lastModifiedBy>David BROWN</cp:lastModifiedBy>
  <cp:revision>10</cp:revision>
  <dcterms:created xsi:type="dcterms:W3CDTF">2022-03-12T10:12:42Z</dcterms:created>
  <dcterms:modified xsi:type="dcterms:W3CDTF">2022-05-28T13:05:00Z</dcterms:modified>
</cp:coreProperties>
</file>