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5" r:id="rId5"/>
    <p:sldId id="308" r:id="rId6"/>
    <p:sldId id="319" r:id="rId7"/>
    <p:sldId id="316" r:id="rId8"/>
    <p:sldId id="320" r:id="rId9"/>
    <p:sldId id="321" r:id="rId10"/>
  </p:sldIdLst>
  <p:sldSz cx="12188825" cy="6858000"/>
  <p:notesSz cx="6858000" cy="9144000"/>
  <p:custDataLst>
    <p:tags r:id="rId13"/>
  </p:custDataLst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9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366"/>
    <a:srgbClr val="415258"/>
    <a:srgbClr val="3F4C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501" autoAdjust="0"/>
  </p:normalViewPr>
  <p:slideViewPr>
    <p:cSldViewPr showGuides="1">
      <p:cViewPr varScale="1">
        <p:scale>
          <a:sx n="120" d="100"/>
          <a:sy n="120" d="100"/>
        </p:scale>
        <p:origin x="120" y="192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63C41D4-E5C2-48B8-BFBA-E479B1DB16A9}" type="datetime1">
              <a:rPr lang="fr-FR" smtClean="0"/>
              <a:t>19/05/2022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0DD202-58A1-4ABD-B068-DFFCA0C44EA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4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A6E30-EA26-42DB-A0B5-B3C4DF5444BE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93199CD-3E1B-4AE6-990F-76F925F5EA9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7539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694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3830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 8" descr="Gande vagu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6551612" cy="6857942"/>
          </a:xfrm>
          <a:prstGeom prst="rect">
            <a:avLst/>
          </a:prstGeom>
        </p:spPr>
      </p:pic>
      <p:sp>
        <p:nvSpPr>
          <p:cNvPr id="8" name="Rectangle 7"/>
          <p:cNvSpPr/>
          <p:nvPr/>
        </p:nvSpPr>
        <p:spPr>
          <a:xfrm>
            <a:off x="6094411" y="0"/>
            <a:ext cx="4572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08813" y="1600200"/>
            <a:ext cx="4572001" cy="37338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08813" y="5562599"/>
            <a:ext cx="4571999" cy="83502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FC9BB84-030C-444D-9643-DB4640D1D408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981201" cy="5638800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F347BED-57EE-49DB-82C8-4F2FFC5A9DFB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pied de page 4"/>
          <p:cNvSpPr>
            <a:spLocks noGrp="1"/>
          </p:cNvSpPr>
          <p:nvPr>
            <p:ph type="ftr" sz="quarter" idx="11"/>
          </p:nvPr>
        </p:nvSpPr>
        <p:spPr>
          <a:xfrm>
            <a:off x="1979611" y="6400800"/>
            <a:ext cx="5954834" cy="276228"/>
          </a:xfrm>
        </p:spPr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e la date 3"/>
          <p:cNvSpPr>
            <a:spLocks noGrp="1"/>
          </p:cNvSpPr>
          <p:nvPr>
            <p:ph type="dt" sz="half" idx="10"/>
          </p:nvPr>
        </p:nvSpPr>
        <p:spPr>
          <a:xfrm>
            <a:off x="8228011" y="6400800"/>
            <a:ext cx="1548659" cy="276228"/>
          </a:xfrm>
        </p:spPr>
        <p:txBody>
          <a:bodyPr rtlCol="0"/>
          <a:lstStyle>
            <a:lvl1pPr>
              <a:defRPr/>
            </a:lvl1pPr>
          </a:lstStyle>
          <a:p>
            <a:fld id="{FE269BEA-5ED8-4CBA-967B-ABB92A3582B0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056811" y="6400800"/>
            <a:ext cx="1066802" cy="276228"/>
          </a:xfrm>
        </p:spPr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2436812" y="1616074"/>
            <a:ext cx="7315198" cy="2727325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800" b="0" cap="none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2436814" y="4495800"/>
            <a:ext cx="7315198" cy="167322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6A291E-F8B6-4258-952C-7ECA6FDB03E4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79613" y="1828800"/>
            <a:ext cx="4419599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04015" y="1828800"/>
            <a:ext cx="4419600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EE0A09-548B-45D5-86C5-89B221F4D121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7802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97802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70547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70547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D52094A-2EC2-4D65-8983-A459FFE297B2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95CD3C3-33DF-4728-BDF9-CF7A787F4234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 5" descr="Grande vague (semi-transparente)" title="Vagu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5B78387-BDB3-4A1C-B5B8-09CFBF11C426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7"/>
          </a:xfrm>
        </p:spPr>
        <p:txBody>
          <a:bodyPr rtlCol="0" anchor="b">
            <a:noAutofit/>
          </a:bodyPr>
          <a:lstStyle>
            <a:lvl1pPr algn="l">
              <a:lnSpc>
                <a:spcPct val="80000"/>
              </a:lnSpc>
              <a:defRPr sz="36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4414" y="588963"/>
            <a:ext cx="5486400" cy="558006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FAE145E-6BAB-49B6-8D1B-867704934F2B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8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8" name="Rectangle 7"/>
          <p:cNvSpPr/>
          <p:nvPr/>
        </p:nvSpPr>
        <p:spPr>
          <a:xfrm>
            <a:off x="6094461" y="588963"/>
            <a:ext cx="5486352" cy="5580062"/>
          </a:xfrm>
          <a:prstGeom prst="rect">
            <a:avLst/>
          </a:prstGeom>
          <a:solidFill>
            <a:srgbClr val="1B5D72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6307494" y="805658"/>
            <a:ext cx="5060286" cy="5146672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5A6BC39-C39F-4877-B58D-BA3F5D20EEEC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 descr="Grande vague (semi-transparente)" title="Vagu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pic>
        <p:nvPicPr>
          <p:cNvPr id="10" name="Image 9" descr="Gande vague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1234758" cy="6857942"/>
          </a:xfrm>
          <a:prstGeom prst="rect">
            <a:avLst/>
          </a:prstGeom>
        </p:spPr>
      </p:pic>
      <p:sp>
        <p:nvSpPr>
          <p:cNvPr id="9" name="Rectangle 8"/>
          <p:cNvSpPr/>
          <p:nvPr/>
        </p:nvSpPr>
        <p:spPr>
          <a:xfrm>
            <a:off x="1006156" y="0"/>
            <a:ext cx="2286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1979612" y="381000"/>
            <a:ext cx="9144001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979612" y="1828800"/>
            <a:ext cx="9144001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1979611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228011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56E09-8667-453C-BCCE-5C39DF28FF66}" type="datetime1">
              <a:rPr lang="fr-FR" smtClean="0"/>
              <a:pPr/>
              <a:t>19/05/2022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056811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A013F82-EE5E-44EE-A61D-E31C6657F26F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acts-demarches.interieur.gouv.fr/associations/declaration-de-financement-etrange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d&#233;marches-simplifi&#233;es.fr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ctrTitle"/>
          </p:nvPr>
        </p:nvSpPr>
        <p:spPr>
          <a:xfrm>
            <a:off x="7008813" y="764704"/>
            <a:ext cx="4572001" cy="3888432"/>
          </a:xfrm>
        </p:spPr>
        <p:txBody>
          <a:bodyPr rtlCol="0">
            <a:normAutofit fontScale="90000"/>
          </a:bodyPr>
          <a:lstStyle/>
          <a:p>
            <a: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Contraintes </a:t>
            </a:r>
            <a:r>
              <a:rPr lang="fr-FR" sz="22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et</a:t>
            </a:r>
            <a: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 Obligations </a:t>
            </a:r>
            <a:r>
              <a:rPr lang="fr-FR" sz="22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des</a:t>
            </a:r>
            <a: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 associations cultuelles </a:t>
            </a:r>
            <a:r>
              <a:rPr lang="fr-FR" sz="22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selon la </a:t>
            </a:r>
            <a: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loi confortant les principes républicains</a:t>
            </a:r>
            <a:b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</a:br>
            <a:r>
              <a:rPr lang="fr-FR" sz="36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 </a:t>
            </a:r>
            <a:r>
              <a:rPr lang="fr-FR" sz="2000" b="1" dirty="0">
                <a:solidFill>
                  <a:srgbClr val="00B0F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Minion Pro"/>
              </a:rPr>
              <a:t>(24 août 2021)</a:t>
            </a:r>
            <a:br>
              <a:rPr lang="fr-FR" sz="3600" dirty="0">
                <a:solidFill>
                  <a:srgbClr val="00B0F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Minion Pro"/>
              </a:rPr>
            </a:br>
            <a:endParaRPr lang="fr-FR" sz="3600" dirty="0">
              <a:solidFill>
                <a:srgbClr val="00B0F0"/>
              </a:solidFill>
            </a:endParaRPr>
          </a:p>
        </p:txBody>
      </p:sp>
      <p:sp>
        <p:nvSpPr>
          <p:cNvPr id="4" name="Sous-titre 3"/>
          <p:cNvSpPr>
            <a:spLocks noGrp="1"/>
          </p:cNvSpPr>
          <p:nvPr>
            <p:ph type="subTitle" idx="1"/>
          </p:nvPr>
        </p:nvSpPr>
        <p:spPr>
          <a:xfrm>
            <a:off x="7008813" y="5733256"/>
            <a:ext cx="4571999" cy="664368"/>
          </a:xfrm>
        </p:spPr>
        <p:txBody>
          <a:bodyPr rtlCol="0">
            <a:normAutofit/>
          </a:bodyPr>
          <a:lstStyle/>
          <a:p>
            <a:pPr rtl="0"/>
            <a:r>
              <a:rPr lang="fr-FR" sz="2200" dirty="0">
                <a:solidFill>
                  <a:srgbClr val="00B0F0"/>
                </a:solidFill>
              </a:rPr>
              <a:t>Congrès Perspectives mai 2022</a:t>
            </a:r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979612" y="381000"/>
            <a:ext cx="9144001" cy="599728"/>
          </a:xfrm>
        </p:spPr>
        <p:txBody>
          <a:bodyPr rtlCol="0"/>
          <a:lstStyle/>
          <a:p>
            <a:pPr rtl="0"/>
            <a:r>
              <a:rPr lang="fr-FR" u="sng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Sommaire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1701924" y="1196752"/>
            <a:ext cx="9721080" cy="5051648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fr-FR" u="sng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Devoir de déclaration cultuelle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association de droit local à but exclusivement cultuel (Alsace- Moselle)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Association cultuelle selon le dispositif de la loi 1905</a:t>
            </a:r>
          </a:p>
          <a:p>
            <a:pPr marL="0" indent="0" rtl="0">
              <a:buNone/>
            </a:pPr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</a:t>
            </a: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u="sng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Déclaration fiscale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Déclaration des reçus fiscaux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Déclaration des dons de l’étranger</a:t>
            </a:r>
          </a:p>
          <a:p>
            <a:pPr marL="0" indent="0" rtl="0">
              <a:buNone/>
            </a:pPr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</a:t>
            </a:r>
            <a:r>
              <a:rPr lang="fr-FR" u="sng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Obligations comptable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Rappel Loi du 12 aout 2018 : comptabilité selon les normes du plan comptable général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Séparer les dons provenant de l’étranger </a:t>
            </a:r>
          </a:p>
          <a:p>
            <a:pPr lvl="1"/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Accompagner le bilan d’une annexe</a:t>
            </a:r>
          </a:p>
          <a:p>
            <a:pPr marL="0" indent="0" rtl="0">
              <a:buNone/>
            </a:pPr>
            <a:r>
              <a:rPr lang="fr-FR" u="sng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Conclusion </a:t>
            </a:r>
          </a:p>
          <a:p>
            <a:pPr marL="457200" lvl="1" indent="0">
              <a:buNone/>
            </a:pPr>
            <a:endParaRPr lang="fr-F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0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1D890D-2D5C-25F3-87BA-9B295BA3A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924" y="476672"/>
            <a:ext cx="9144001" cy="720080"/>
          </a:xfrm>
        </p:spPr>
        <p:txBody>
          <a:bodyPr>
            <a:normAutofit fontScale="90000"/>
          </a:bodyPr>
          <a:lstStyle/>
          <a:p>
            <a:r>
              <a:rPr lang="fr-FR" u="sng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1.Devoir de déclaration cultuelle</a:t>
            </a:r>
            <a:br>
              <a:rPr lang="fr-FR" u="sng" dirty="0">
                <a:solidFill>
                  <a:srgbClr val="92D050"/>
                </a:solidFill>
              </a:rPr>
            </a:b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3026DA-B4BD-A4E1-E42F-A6B6F0B90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5900" y="1268760"/>
            <a:ext cx="5256584" cy="720080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B0F0"/>
            </a:solidFill>
            <a:prstDash val="solid"/>
          </a:ln>
        </p:spPr>
        <p:txBody>
          <a:bodyPr/>
          <a:lstStyle/>
          <a:p>
            <a:r>
              <a:rPr lang="fr-FR" dirty="0">
                <a:solidFill>
                  <a:schemeClr val="bg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Association loi </a:t>
            </a:r>
            <a:r>
              <a:rPr lang="fr-FR" sz="2800" dirty="0">
                <a:solidFill>
                  <a:schemeClr val="bg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1905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B9EB2B-42A7-3C06-F618-79B19310E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85900" y="2132856"/>
            <a:ext cx="5256584" cy="4320480"/>
          </a:xfrm>
          <a:ln w="28575">
            <a:solidFill>
              <a:srgbClr val="FFC000"/>
            </a:solidFill>
          </a:ln>
        </p:spPr>
        <p:txBody>
          <a:bodyPr>
            <a:normAutofit fontScale="92500" lnSpcReduction="10000"/>
          </a:bodyPr>
          <a:lstStyle/>
          <a:p>
            <a:endParaRPr lang="fr-FR" sz="900" dirty="0"/>
          </a:p>
          <a:p>
            <a:pPr>
              <a:spcBef>
                <a:spcPts val="600"/>
              </a:spcBef>
            </a:pP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Déclaration en ligne tous les 5 ans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Si l’association a été crée avant le 25 aout 2021, obligation de déclaration avant le 27 juin 2023.</a:t>
            </a:r>
          </a:p>
          <a:p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Indication nécessaire : 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Nom et cordonnée de l’association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Numéro d’enregistrement en préfecture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Liste des membres du CA (coordonnées + profession)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3 derniers bilans (selon les normes du PCG)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Budget de l’année en cours</a:t>
            </a:r>
          </a:p>
          <a:p>
            <a:pPr lvl="1"/>
            <a:r>
              <a:rPr lang="fr-FR" sz="1300" dirty="0">
                <a:latin typeface="Aharoni" panose="02010803020104030203" pitchFamily="2" charset="-79"/>
                <a:cs typeface="Aharoni" panose="02010803020104030203" pitchFamily="2" charset="-79"/>
              </a:rPr>
              <a:t>Lieux de cultes à préciser si plusieurs (hors groupe de maison)</a:t>
            </a:r>
          </a:p>
          <a:p>
            <a:pPr>
              <a:lnSpc>
                <a:spcPct val="110000"/>
              </a:lnSpc>
            </a:pP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Si l’association a été créé après le 25 juin 2021, déclaration à faire 5 ans après l’enregistrement. </a:t>
            </a:r>
          </a:p>
          <a:p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Un renouvellement dans les temps (max 6 mois après les 5 ans) permet une </a:t>
            </a:r>
            <a:r>
              <a:rPr lang="fr-FR" sz="19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déclaration simplifiée</a:t>
            </a:r>
          </a:p>
          <a:p>
            <a:pPr marL="0" indent="0">
              <a:buNone/>
            </a:pPr>
            <a:endParaRPr lang="fr-FR" sz="1600" dirty="0"/>
          </a:p>
          <a:p>
            <a:endParaRPr lang="fr-FR" sz="1400" dirty="0"/>
          </a:p>
          <a:p>
            <a:pPr lvl="1"/>
            <a:endParaRPr lang="fr-FR" sz="12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1EEE5F-0C9B-C520-011A-A4AB8C8A3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02524" y="1268760"/>
            <a:ext cx="4019500" cy="720080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/>
          <a:lstStyle/>
          <a:p>
            <a:r>
              <a:rPr lang="fr-FR" dirty="0">
                <a:solidFill>
                  <a:schemeClr val="bg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Association Droit local A-L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E9B344-A187-95D8-AF33-0B7ACEF0D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02524" y="2132856"/>
            <a:ext cx="4019500" cy="1800200"/>
          </a:xfrm>
          <a:ln w="28575">
            <a:solidFill>
              <a:srgbClr val="FFC000"/>
            </a:solidFill>
          </a:ln>
        </p:spPr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Pas d’obligation déclarative… </a:t>
            </a:r>
          </a:p>
          <a:p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NON CONCERNE </a:t>
            </a:r>
          </a:p>
        </p:txBody>
      </p:sp>
    </p:spTree>
    <p:extLst>
      <p:ext uri="{BB962C8B-B14F-4D97-AF65-F5344CB8AC3E}">
        <p14:creationId xmlns:p14="http://schemas.microsoft.com/office/powerpoint/2010/main" val="63819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5900" y="588963"/>
            <a:ext cx="4320480" cy="679797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</a:t>
            </a:r>
            <a:r>
              <a:rPr lang="fr-FR" sz="3000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Déclaration fiscale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4414" y="1700808"/>
            <a:ext cx="5486400" cy="4468216"/>
          </a:xfrm>
          <a:ln w="28575"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fr-FR" sz="1800" u="sng" dirty="0">
                <a:latin typeface="Aharoni" panose="02010803020104030203" pitchFamily="2" charset="-79"/>
                <a:cs typeface="Aharoni" panose="02010803020104030203" pitchFamily="2" charset="-79"/>
              </a:rPr>
              <a:t>Déclaration des avantages et ressources provenant de l’étranger (ARPE) </a:t>
            </a:r>
          </a:p>
          <a:p>
            <a:pPr rtl="0">
              <a:buFontTx/>
              <a:buChar char="-"/>
            </a:pP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Obligation de faire certifier les comptes dès que les ARPE dépasse </a:t>
            </a: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50 000 €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par exercice. (la nomination d’un commissaire aux comptes doit être fait avant la fin de l’exercice pour une période de 6 ans !)</a:t>
            </a:r>
          </a:p>
          <a:p>
            <a:pPr rtl="0">
              <a:buFontTx/>
              <a:buChar char="-"/>
            </a:pP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Obligation de faire une déclaration des dons de l’étranger dès que les ARPE dépassent </a:t>
            </a: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15 300 €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auprès de :</a:t>
            </a:r>
          </a:p>
          <a:p>
            <a:pPr marL="0" indent="0" algn="ctr" rtl="0">
              <a:buNone/>
            </a:pPr>
            <a:r>
              <a:rPr lang="fr-FR" sz="1400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https://contacts-demarches.interieur.gouv.fr/associations/declaration-de-financement-etranger/</a:t>
            </a:r>
            <a:endParaRPr lang="fr-FR" sz="1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 rtl="0">
              <a:buNone/>
            </a:pP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À compter du 25 avril 2022 !</a:t>
            </a:r>
          </a:p>
          <a:p>
            <a:pPr marL="0" indent="0" algn="ctr" rtl="0">
              <a:buNone/>
            </a:pP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Démarches très fastidieuses ….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5900" y="1700809"/>
            <a:ext cx="4151313" cy="4468216"/>
          </a:xfrm>
          <a:ln w="28575">
            <a:solidFill>
              <a:srgbClr val="FFC000"/>
            </a:solidFill>
          </a:ln>
        </p:spPr>
        <p:txBody>
          <a:bodyPr rtlCol="0">
            <a:normAutofit lnSpcReduction="10000"/>
          </a:bodyPr>
          <a:lstStyle/>
          <a:p>
            <a:pPr rtl="0"/>
            <a:r>
              <a:rPr lang="fr-FR" sz="2400" dirty="0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fr-FR" u="sng" dirty="0">
                <a:latin typeface="Aharoni" panose="02010803020104030203" pitchFamily="2" charset="-79"/>
                <a:cs typeface="Aharoni" panose="02010803020104030203" pitchFamily="2" charset="-79"/>
              </a:rPr>
              <a:t>Déclaration des reçus fiscaux</a:t>
            </a:r>
          </a:p>
          <a:p>
            <a:pPr rtl="0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Obligation de déclarer le nombre de reçus fiscaux et le montant total que représentent ces reçus fiscaux, dès </a:t>
            </a: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2022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!!!</a:t>
            </a:r>
          </a:p>
          <a:p>
            <a:pPr rtl="0"/>
            <a:r>
              <a:rPr lang="fr-FR" sz="1400" u="sng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Précision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fr-FR" sz="1400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Est à prendre en compte pour un reçu fiscal tout don ELIGIBLE à reçu fiscal !!</a:t>
            </a:r>
          </a:p>
          <a:p>
            <a:pPr rtl="0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Donc, même si une association ou un particulier précisent ne pas vouloir un reçu fiscal, si les dons sont effectués par virement ou chèques, ils seront à prendre en compte.</a:t>
            </a:r>
          </a:p>
          <a:p>
            <a:pPr algn="ctr" rtl="0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Déclaration à faire sur le site: </a:t>
            </a:r>
            <a:r>
              <a:rPr lang="fr-FR" sz="1400" dirty="0">
                <a:solidFill>
                  <a:srgbClr val="FFFF00"/>
                </a:solidFill>
                <a:latin typeface="Aharoni" panose="02010803020104030203" pitchFamily="2" charset="-79"/>
                <a:cs typeface="Aharoni" panose="02010803020104030203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www.démarches-simplifiées.fr</a:t>
            </a:r>
            <a:endParaRPr lang="fr-FR" sz="1400" dirty="0">
              <a:solidFill>
                <a:srgbClr val="FFFF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rtl="0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Également possible sur le </a:t>
            </a:r>
            <a:r>
              <a:rPr lang="fr-FR" sz="1400" dirty="0" err="1">
                <a:latin typeface="Aharoni" panose="02010803020104030203" pitchFamily="2" charset="-79"/>
                <a:cs typeface="Aharoni" panose="02010803020104030203" pitchFamily="2" charset="-79"/>
              </a:rPr>
              <a:t>cerfa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2070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 (pour les associations qui déclarent des loyers ou des intérêts sur livret) .</a:t>
            </a:r>
          </a:p>
          <a:p>
            <a:pPr rtl="0"/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30547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65A82-13F8-5B4A-74E9-B678DBD0A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612" y="260648"/>
            <a:ext cx="9144001" cy="720080"/>
          </a:xfrm>
        </p:spPr>
        <p:txBody>
          <a:bodyPr/>
          <a:lstStyle/>
          <a:p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</a:t>
            </a:r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dirty="0">
                <a:solidFill>
                  <a:srgbClr val="92D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Obligations comptable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1D6CB2-FF88-2A5C-420C-BA38943B5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7908" y="1124744"/>
            <a:ext cx="5760640" cy="512365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1. Rappel loi 12 aout 2018 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FR" sz="1800" b="1" i="0" u="none" strike="noStrike" baseline="0" dirty="0">
                <a:solidFill>
                  <a:srgbClr val="FF0000"/>
                </a:solidFill>
                <a:latin typeface="CenturyGothic"/>
              </a:rPr>
              <a:t>Les associations cultuelles doivent désormais établir des comptes annuels (bilan, comptes de résultat, annexes) en ayant recours à une comptabilité aux normes du Plan comptable général </a:t>
            </a:r>
            <a:r>
              <a:rPr lang="fr-FR" sz="1200" i="0" u="none" strike="noStrike" baseline="0" dirty="0">
                <a:solidFill>
                  <a:srgbClr val="FF0000"/>
                </a:solidFill>
                <a:latin typeface="CenturyGothic"/>
              </a:rPr>
              <a:t>(depuis 2019).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Les associations culturelles sont non concernées par cette obligation</a:t>
            </a:r>
            <a:endParaRPr lang="fr-FR" sz="1400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spcBef>
                <a:spcPts val="600"/>
              </a:spcBef>
            </a:pP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2. Identifier et séparer les ARPE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Utiliser un compte comptable uniquement pour les dons de l’étranger (ex : 7541 – 7542 ….)</a:t>
            </a:r>
          </a:p>
          <a:p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3. Accompagner le bilan d’une annexe comprenant obligatoire, s’il y a lieu :</a:t>
            </a:r>
          </a:p>
          <a:p>
            <a:pPr lvl="2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Etat séparé des ARPE </a:t>
            </a:r>
          </a:p>
          <a:p>
            <a:pPr lvl="2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Etats inventoriés des biens meubles et immeubles</a:t>
            </a:r>
          </a:p>
          <a:p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4. Nomination d’un commissaire aux comptes si</a:t>
            </a:r>
          </a:p>
          <a:p>
            <a:pPr lvl="2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Les dons ouvrant droit à avantage fiscal &gt; </a:t>
            </a: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153 000 €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(déjà le cas)</a:t>
            </a:r>
          </a:p>
          <a:p>
            <a:pPr lvl="2"/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Les ARPE sont &gt; </a:t>
            </a: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50 000 € </a:t>
            </a:r>
            <a:r>
              <a:rPr lang="fr-FR" sz="1400" dirty="0">
                <a:latin typeface="Aharoni" panose="02010803020104030203" pitchFamily="2" charset="-79"/>
                <a:cs typeface="Aharoni" panose="02010803020104030203" pitchFamily="2" charset="-79"/>
              </a:rPr>
              <a:t>sur l’exercice</a:t>
            </a:r>
          </a:p>
          <a:p>
            <a:pPr lvl="2"/>
            <a:endParaRPr lang="fr-FR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fr-F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l">
              <a:buNone/>
            </a:pPr>
            <a:endParaRPr lang="fr-FR" sz="20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DD9BDF-DD16-00F5-5448-CC8AAC56F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78588" y="1124744"/>
            <a:ext cx="3600400" cy="3384376"/>
          </a:xfrm>
          <a:solidFill>
            <a:srgbClr val="00B050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fr-FR" dirty="0">
                <a:latin typeface="Aharoni" panose="02010803020104030203" pitchFamily="2" charset="-79"/>
                <a:cs typeface="Aharoni" panose="02010803020104030203" pitchFamily="2" charset="-79"/>
              </a:rPr>
              <a:t>Conclusion :</a:t>
            </a:r>
          </a:p>
          <a:p>
            <a:pPr marL="0" indent="0">
              <a:buNone/>
            </a:pP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Nous consulter impérativement avant d’accepter un don (important) provenant de l’étranger : des solutions existent à travers Perspectives et Edifices Perspectives (</a:t>
            </a: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don pour construction ou projet </a:t>
            </a:r>
            <a:r>
              <a:rPr lang="fr-FR" sz="1600" dirty="0" err="1">
                <a:latin typeface="Aharoni" panose="02010803020104030203" pitchFamily="2" charset="-79"/>
                <a:cs typeface="Aharoni" panose="02010803020104030203" pitchFamily="2" charset="-79"/>
              </a:rPr>
              <a:t>immo</a:t>
            </a: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) pour vous éviter du travail supplémentaire et surtout des frais (</a:t>
            </a:r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Commissaire aux comptes</a:t>
            </a:r>
            <a:r>
              <a:rPr lang="fr-FR" sz="1800" dirty="0">
                <a:latin typeface="Aharoni" panose="02010803020104030203" pitchFamily="2" charset="-79"/>
                <a:cs typeface="Aharoni" panose="02010803020104030203" pitchFamily="2" charset="-79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8336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66C45-8636-63F1-DB2C-DF4F731C9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6501" y="460376"/>
            <a:ext cx="4824536" cy="2896616"/>
          </a:xfrm>
        </p:spPr>
        <p:txBody>
          <a:bodyPr>
            <a:normAutofit fontScale="90000"/>
          </a:bodyPr>
          <a:lstStyle/>
          <a:p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 service administratif reste disponible pour vous assister !</a:t>
            </a:r>
            <a:b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Prochaine formation comptable en ligne le 22 juin 2022.</a:t>
            </a:r>
            <a:b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fr-F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fr-FR" sz="2000" dirty="0">
              <a:solidFill>
                <a:schemeClr val="accent1">
                  <a:lumMod val="60000"/>
                  <a:lumOff val="4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D81E73-12A2-BE22-3397-FFCDA2F86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8813" y="4149079"/>
            <a:ext cx="4571999" cy="2248545"/>
          </a:xfrm>
        </p:spPr>
        <p:txBody>
          <a:bodyPr>
            <a:normAutofit/>
          </a:bodyPr>
          <a:lstStyle/>
          <a:p>
            <a:r>
              <a:rPr lang="fr-FR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Bon courage à tous !</a:t>
            </a:r>
          </a:p>
          <a:p>
            <a:endParaRPr lang="fr-FR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fr-FR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fr-FR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856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Vagues 16x9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20125_TF02901025.potx" id="{28321B1A-4EE3-4769-AF44-038F34A54786}" vid="{15D348D7-834F-48CE-BAD9-7B196DDE4898}"/>
    </a:ext>
  </a:extLst>
</a:theme>
</file>

<file path=ppt/theme/theme2.xml><?xml version="1.0" encoding="utf-8"?>
<a:theme xmlns:a="http://schemas.openxmlformats.org/drawingml/2006/main" name="Thème Offic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5C5BB1-9D2C-412A-AE6C-0FC75190A4C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6A2223A-9182-462D-922F-5606A5A90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6DE00F-F2BC-4082-AB87-D0D78777DE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Nature vagues océaniques (grand écran)</Template>
  <TotalTime>406</TotalTime>
  <Words>664</Words>
  <Application>Microsoft Office PowerPoint</Application>
  <PresentationFormat>Personnalisé</PresentationFormat>
  <Paragraphs>66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Aharoni</vt:lpstr>
      <vt:lpstr>Arial</vt:lpstr>
      <vt:lpstr>Calibri Light</vt:lpstr>
      <vt:lpstr>Century Gothic</vt:lpstr>
      <vt:lpstr>CenturyGothic</vt:lpstr>
      <vt:lpstr>Vagues 16x9</vt:lpstr>
      <vt:lpstr>Contraintes et Obligations des associations cultuelles selon la loi confortant les principes républicains  (24 août 2021) </vt:lpstr>
      <vt:lpstr>Sommaire</vt:lpstr>
      <vt:lpstr>1.Devoir de déclaration cultuelle </vt:lpstr>
      <vt:lpstr>2. Déclaration fiscale</vt:lpstr>
      <vt:lpstr>3. Obligations comptable</vt:lpstr>
      <vt:lpstr>Le service administratif reste disponible pour vous assister !  Prochaine formation comptable en ligne le 22 juin 2022.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Contraintes et Obligations des associations cultuelles selon la loi confortant les principes républicains </dc:title>
  <dc:creator>guillaume hirschy</dc:creator>
  <cp:lastModifiedBy>guillaume hirschy</cp:lastModifiedBy>
  <cp:revision>8</cp:revision>
  <dcterms:created xsi:type="dcterms:W3CDTF">2022-05-19T14:45:44Z</dcterms:created>
  <dcterms:modified xsi:type="dcterms:W3CDTF">2022-05-19T21:52:59Z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